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8"/>
  </p:notesMasterIdLst>
  <p:sldIdLst>
    <p:sldId id="256" r:id="rId3"/>
    <p:sldId id="257" r:id="rId4"/>
    <p:sldId id="258" r:id="rId5"/>
    <p:sldId id="260" r:id="rId6"/>
    <p:sldId id="259" r:id="rId7"/>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27F97BB-C833-4FB7-BDE5-3F7075034690}" styleName="テーマ スタイル 2 - アクセント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テーマ スタイル 2 - アクセント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淡色スタイル 1 - アクセント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10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26CDE611-F12F-4877-BF3B-65FCA877D7E1}" type="datetimeFigureOut">
              <a:rPr kumimoji="1" lang="ja-JP" altLang="en-US" smtClean="0"/>
              <a:t>2026/9/18</a:t>
            </a:fld>
            <a:endParaRPr kumimoji="1" lang="ja-JP" altLang="en-US"/>
          </a:p>
        </p:txBody>
      </p:sp>
      <p:sp>
        <p:nvSpPr>
          <p:cNvPr id="4" name="スライド イメージ プレースホルダー 3"/>
          <p:cNvSpPr>
            <a:spLocks noGrp="1" noRot="1" noChangeAspect="1"/>
          </p:cNvSpPr>
          <p:nvPr>
            <p:ph type="sldImg" idx="2"/>
          </p:nvPr>
        </p:nvSpPr>
        <p:spPr>
          <a:xfrm>
            <a:off x="2216150" y="1233488"/>
            <a:ext cx="230346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72ADF392-2AA2-4363-A1D7-76E6FDF4F9ED}" type="slidenum">
              <a:rPr kumimoji="1" lang="ja-JP" altLang="en-US" smtClean="0"/>
              <a:t>‹#›</a:t>
            </a:fld>
            <a:endParaRPr kumimoji="1" lang="ja-JP" altLang="en-US"/>
          </a:p>
        </p:txBody>
      </p:sp>
    </p:spTree>
    <p:extLst>
      <p:ext uri="{BB962C8B-B14F-4D97-AF65-F5344CB8AC3E}">
        <p14:creationId xmlns:p14="http://schemas.microsoft.com/office/powerpoint/2010/main" val="14612350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2ADF392-2AA2-4363-A1D7-76E6FDF4F9ED}" type="slidenum">
              <a:rPr kumimoji="1" lang="ja-JP" altLang="en-US" smtClean="0"/>
              <a:t>1</a:t>
            </a:fld>
            <a:endParaRPr kumimoji="1" lang="ja-JP" altLang="en-US"/>
          </a:p>
        </p:txBody>
      </p:sp>
    </p:spTree>
    <p:extLst>
      <p:ext uri="{BB962C8B-B14F-4D97-AF65-F5344CB8AC3E}">
        <p14:creationId xmlns:p14="http://schemas.microsoft.com/office/powerpoint/2010/main" val="3833084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5F20C7B-08CB-4057-A721-32DCCA95DDC4}" type="datetimeFigureOut">
              <a:rPr kumimoji="1" lang="ja-JP" altLang="en-US" smtClean="0"/>
              <a:t>2026/9/18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923B227-26A4-45C7-A725-F7F6D34B12B2}" type="slidenum">
              <a:rPr kumimoji="1" lang="ja-JP" altLang="en-US" smtClean="0"/>
              <a:t>‹#›</a:t>
            </a:fld>
            <a:endParaRPr kumimoji="1" lang="ja-JP" altLang="en-US"/>
          </a:p>
        </p:txBody>
      </p:sp>
    </p:spTree>
    <p:extLst>
      <p:ext uri="{BB962C8B-B14F-4D97-AF65-F5344CB8AC3E}">
        <p14:creationId xmlns:p14="http://schemas.microsoft.com/office/powerpoint/2010/main" val="2575156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5F20C7B-08CB-4057-A721-32DCCA95DDC4}" type="datetimeFigureOut">
              <a:rPr kumimoji="1" lang="ja-JP" altLang="en-US" smtClean="0"/>
              <a:t>2026/9/18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923B227-26A4-45C7-A725-F7F6D34B12B2}" type="slidenum">
              <a:rPr kumimoji="1" lang="ja-JP" altLang="en-US" smtClean="0"/>
              <a:t>‹#›</a:t>
            </a:fld>
            <a:endParaRPr kumimoji="1" lang="ja-JP" altLang="en-US"/>
          </a:p>
        </p:txBody>
      </p:sp>
    </p:spTree>
    <p:extLst>
      <p:ext uri="{BB962C8B-B14F-4D97-AF65-F5344CB8AC3E}">
        <p14:creationId xmlns:p14="http://schemas.microsoft.com/office/powerpoint/2010/main" val="405967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5F20C7B-08CB-4057-A721-32DCCA95DDC4}" type="datetimeFigureOut">
              <a:rPr kumimoji="1" lang="ja-JP" altLang="en-US" smtClean="0"/>
              <a:t>2026/9/18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923B227-26A4-45C7-A725-F7F6D34B12B2}" type="slidenum">
              <a:rPr kumimoji="1" lang="ja-JP" altLang="en-US" smtClean="0"/>
              <a:t>‹#›</a:t>
            </a:fld>
            <a:endParaRPr kumimoji="1" lang="ja-JP" altLang="en-US"/>
          </a:p>
        </p:txBody>
      </p:sp>
    </p:spTree>
    <p:extLst>
      <p:ext uri="{BB962C8B-B14F-4D97-AF65-F5344CB8AC3E}">
        <p14:creationId xmlns:p14="http://schemas.microsoft.com/office/powerpoint/2010/main" val="3676210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5F20C7B-08CB-4057-A721-32DCCA95DDC4}" type="datetimeFigureOut">
              <a:rPr kumimoji="1" lang="ja-JP" altLang="en-US" smtClean="0"/>
              <a:t>2026/9/18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923B227-26A4-45C7-A725-F7F6D34B12B2}" type="slidenum">
              <a:rPr kumimoji="1" lang="ja-JP" altLang="en-US" smtClean="0"/>
              <a:t>‹#›</a:t>
            </a:fld>
            <a:endParaRPr kumimoji="1" lang="ja-JP" altLang="en-US"/>
          </a:p>
        </p:txBody>
      </p:sp>
    </p:spTree>
    <p:extLst>
      <p:ext uri="{BB962C8B-B14F-4D97-AF65-F5344CB8AC3E}">
        <p14:creationId xmlns:p14="http://schemas.microsoft.com/office/powerpoint/2010/main" val="2130417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5F20C7B-08CB-4057-A721-32DCCA95DDC4}" type="datetimeFigureOut">
              <a:rPr kumimoji="1" lang="ja-JP" altLang="en-US" smtClean="0"/>
              <a:t>2026/9/18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923B227-26A4-45C7-A725-F7F6D34B12B2}" type="slidenum">
              <a:rPr kumimoji="1" lang="ja-JP" altLang="en-US" smtClean="0"/>
              <a:t>‹#›</a:t>
            </a:fld>
            <a:endParaRPr kumimoji="1" lang="ja-JP" altLang="en-US"/>
          </a:p>
        </p:txBody>
      </p:sp>
    </p:spTree>
    <p:extLst>
      <p:ext uri="{BB962C8B-B14F-4D97-AF65-F5344CB8AC3E}">
        <p14:creationId xmlns:p14="http://schemas.microsoft.com/office/powerpoint/2010/main" val="1965806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5F20C7B-08CB-4057-A721-32DCCA95DDC4}" type="datetimeFigureOut">
              <a:rPr kumimoji="1" lang="ja-JP" altLang="en-US" smtClean="0"/>
              <a:t>2026/9/18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923B227-26A4-45C7-A725-F7F6D34B12B2}" type="slidenum">
              <a:rPr kumimoji="1" lang="ja-JP" altLang="en-US" smtClean="0"/>
              <a:t>‹#›</a:t>
            </a:fld>
            <a:endParaRPr kumimoji="1" lang="ja-JP" altLang="en-US"/>
          </a:p>
        </p:txBody>
      </p:sp>
    </p:spTree>
    <p:extLst>
      <p:ext uri="{BB962C8B-B14F-4D97-AF65-F5344CB8AC3E}">
        <p14:creationId xmlns:p14="http://schemas.microsoft.com/office/powerpoint/2010/main" val="3901200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20C7B-08CB-4057-A721-32DCCA95DDC4}" type="datetimeFigureOut">
              <a:rPr kumimoji="1" lang="ja-JP" altLang="en-US" smtClean="0"/>
              <a:t>2026/9/18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923B227-26A4-45C7-A725-F7F6D34B12B2}" type="slidenum">
              <a:rPr kumimoji="1" lang="ja-JP" altLang="en-US" smtClean="0"/>
              <a:t>‹#›</a:t>
            </a:fld>
            <a:endParaRPr kumimoji="1" lang="ja-JP" altLang="en-US"/>
          </a:p>
        </p:txBody>
      </p:sp>
    </p:spTree>
    <p:extLst>
      <p:ext uri="{BB962C8B-B14F-4D97-AF65-F5344CB8AC3E}">
        <p14:creationId xmlns:p14="http://schemas.microsoft.com/office/powerpoint/2010/main" val="893415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5F20C7B-08CB-4057-A721-32DCCA95DDC4}" type="datetimeFigureOut">
              <a:rPr kumimoji="1" lang="ja-JP" altLang="en-US" smtClean="0"/>
              <a:t>2026/9/18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923B227-26A4-45C7-A725-F7F6D34B12B2}" type="slidenum">
              <a:rPr kumimoji="1" lang="ja-JP" altLang="en-US" smtClean="0"/>
              <a:t>‹#›</a:t>
            </a:fld>
            <a:endParaRPr kumimoji="1" lang="ja-JP" altLang="en-US"/>
          </a:p>
        </p:txBody>
      </p:sp>
    </p:spTree>
    <p:extLst>
      <p:ext uri="{BB962C8B-B14F-4D97-AF65-F5344CB8AC3E}">
        <p14:creationId xmlns:p14="http://schemas.microsoft.com/office/powerpoint/2010/main" val="2464446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5F20C7B-08CB-4057-A721-32DCCA95DDC4}" type="datetimeFigureOut">
              <a:rPr kumimoji="1" lang="ja-JP" altLang="en-US" smtClean="0"/>
              <a:t>2026/9/18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923B227-26A4-45C7-A725-F7F6D34B12B2}" type="slidenum">
              <a:rPr kumimoji="1" lang="ja-JP" altLang="en-US" smtClean="0"/>
              <a:t>‹#›</a:t>
            </a:fld>
            <a:endParaRPr kumimoji="1" lang="ja-JP" altLang="en-US"/>
          </a:p>
        </p:txBody>
      </p:sp>
    </p:spTree>
    <p:extLst>
      <p:ext uri="{BB962C8B-B14F-4D97-AF65-F5344CB8AC3E}">
        <p14:creationId xmlns:p14="http://schemas.microsoft.com/office/powerpoint/2010/main" val="1047805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5F20C7B-08CB-4057-A721-32DCCA95DDC4}" type="datetimeFigureOut">
              <a:rPr kumimoji="1" lang="ja-JP" altLang="en-US" smtClean="0"/>
              <a:t>2026/9/18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923B227-26A4-45C7-A725-F7F6D34B12B2}" type="slidenum">
              <a:rPr kumimoji="1" lang="ja-JP" altLang="en-US" smtClean="0"/>
              <a:t>‹#›</a:t>
            </a:fld>
            <a:endParaRPr kumimoji="1" lang="ja-JP" altLang="en-US"/>
          </a:p>
        </p:txBody>
      </p:sp>
    </p:spTree>
    <p:extLst>
      <p:ext uri="{BB962C8B-B14F-4D97-AF65-F5344CB8AC3E}">
        <p14:creationId xmlns:p14="http://schemas.microsoft.com/office/powerpoint/2010/main" val="3053836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5F20C7B-08CB-4057-A721-32DCCA95DDC4}" type="datetimeFigureOut">
              <a:rPr kumimoji="1" lang="ja-JP" altLang="en-US" smtClean="0"/>
              <a:t>2026/9/18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923B227-26A4-45C7-A725-F7F6D34B12B2}" type="slidenum">
              <a:rPr kumimoji="1" lang="ja-JP" altLang="en-US" smtClean="0"/>
              <a:t>‹#›</a:t>
            </a:fld>
            <a:endParaRPr kumimoji="1" lang="ja-JP" altLang="en-US"/>
          </a:p>
        </p:txBody>
      </p:sp>
    </p:spTree>
    <p:extLst>
      <p:ext uri="{BB962C8B-B14F-4D97-AF65-F5344CB8AC3E}">
        <p14:creationId xmlns:p14="http://schemas.microsoft.com/office/powerpoint/2010/main" val="2515386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FFBAFD5-E0AD-4260-BC8E-9F5A9455D184}" type="datetimeFigureOut">
              <a:rPr kumimoji="1" lang="ja-JP" altLang="en-US" smtClean="0"/>
              <a:t>2026/9/18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3B481-6839-420C-849A-907DB35CD3AE}" type="slidenum">
              <a:rPr kumimoji="1" lang="ja-JP" altLang="en-US" smtClean="0"/>
              <a:t>‹#›</a:t>
            </a:fld>
            <a:endParaRPr kumimoji="1" lang="ja-JP" altLang="en-US"/>
          </a:p>
        </p:txBody>
      </p:sp>
    </p:spTree>
    <p:extLst>
      <p:ext uri="{BB962C8B-B14F-4D97-AF65-F5344CB8AC3E}">
        <p14:creationId xmlns:p14="http://schemas.microsoft.com/office/powerpoint/2010/main" val="1227815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FFBAFD5-E0AD-4260-BC8E-9F5A9455D184}" type="datetimeFigureOut">
              <a:rPr kumimoji="1" lang="ja-JP" altLang="en-US" smtClean="0"/>
              <a:t>2026/9/18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3B481-6839-420C-849A-907DB35CD3AE}" type="slidenum">
              <a:rPr kumimoji="1" lang="ja-JP" altLang="en-US" smtClean="0"/>
              <a:t>‹#›</a:t>
            </a:fld>
            <a:endParaRPr kumimoji="1" lang="ja-JP" altLang="en-US"/>
          </a:p>
        </p:txBody>
      </p:sp>
    </p:spTree>
    <p:extLst>
      <p:ext uri="{BB962C8B-B14F-4D97-AF65-F5344CB8AC3E}">
        <p14:creationId xmlns:p14="http://schemas.microsoft.com/office/powerpoint/2010/main" val="7854311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FFBAFD5-E0AD-4260-BC8E-9F5A9455D184}" type="datetimeFigureOut">
              <a:rPr kumimoji="1" lang="ja-JP" altLang="en-US" smtClean="0"/>
              <a:t>2026/9/18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3B481-6839-420C-849A-907DB35CD3AE}" type="slidenum">
              <a:rPr kumimoji="1" lang="ja-JP" altLang="en-US" smtClean="0"/>
              <a:t>‹#›</a:t>
            </a:fld>
            <a:endParaRPr kumimoji="1" lang="ja-JP" altLang="en-US"/>
          </a:p>
        </p:txBody>
      </p:sp>
    </p:spTree>
    <p:extLst>
      <p:ext uri="{BB962C8B-B14F-4D97-AF65-F5344CB8AC3E}">
        <p14:creationId xmlns:p14="http://schemas.microsoft.com/office/powerpoint/2010/main" val="3163448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FFBAFD5-E0AD-4260-BC8E-9F5A9455D184}" type="datetimeFigureOut">
              <a:rPr kumimoji="1" lang="ja-JP" altLang="en-US" smtClean="0"/>
              <a:t>2026/9/18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53B481-6839-420C-849A-907DB35CD3AE}" type="slidenum">
              <a:rPr kumimoji="1" lang="ja-JP" altLang="en-US" smtClean="0"/>
              <a:t>‹#›</a:t>
            </a:fld>
            <a:endParaRPr kumimoji="1" lang="ja-JP" altLang="en-US"/>
          </a:p>
        </p:txBody>
      </p:sp>
    </p:spTree>
    <p:extLst>
      <p:ext uri="{BB962C8B-B14F-4D97-AF65-F5344CB8AC3E}">
        <p14:creationId xmlns:p14="http://schemas.microsoft.com/office/powerpoint/2010/main" val="14954418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FFBAFD5-E0AD-4260-BC8E-9F5A9455D184}" type="datetimeFigureOut">
              <a:rPr kumimoji="1" lang="ja-JP" altLang="en-US" smtClean="0"/>
              <a:t>2026/9/18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B53B481-6839-420C-849A-907DB35CD3AE}" type="slidenum">
              <a:rPr kumimoji="1" lang="ja-JP" altLang="en-US" smtClean="0"/>
              <a:t>‹#›</a:t>
            </a:fld>
            <a:endParaRPr kumimoji="1" lang="ja-JP" altLang="en-US"/>
          </a:p>
        </p:txBody>
      </p:sp>
    </p:spTree>
    <p:extLst>
      <p:ext uri="{BB962C8B-B14F-4D97-AF65-F5344CB8AC3E}">
        <p14:creationId xmlns:p14="http://schemas.microsoft.com/office/powerpoint/2010/main" val="3471441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FFBAFD5-E0AD-4260-BC8E-9F5A9455D184}" type="datetimeFigureOut">
              <a:rPr kumimoji="1" lang="ja-JP" altLang="en-US" smtClean="0"/>
              <a:t>2026/9/18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B53B481-6839-420C-849A-907DB35CD3AE}" type="slidenum">
              <a:rPr kumimoji="1" lang="ja-JP" altLang="en-US" smtClean="0"/>
              <a:t>‹#›</a:t>
            </a:fld>
            <a:endParaRPr kumimoji="1" lang="ja-JP" altLang="en-US"/>
          </a:p>
        </p:txBody>
      </p:sp>
    </p:spTree>
    <p:extLst>
      <p:ext uri="{BB962C8B-B14F-4D97-AF65-F5344CB8AC3E}">
        <p14:creationId xmlns:p14="http://schemas.microsoft.com/office/powerpoint/2010/main" val="862583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FBAFD5-E0AD-4260-BC8E-9F5A9455D184}" type="datetimeFigureOut">
              <a:rPr kumimoji="1" lang="ja-JP" altLang="en-US" smtClean="0"/>
              <a:t>2026/9/18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B53B481-6839-420C-849A-907DB35CD3AE}" type="slidenum">
              <a:rPr kumimoji="1" lang="ja-JP" altLang="en-US" smtClean="0"/>
              <a:t>‹#›</a:t>
            </a:fld>
            <a:endParaRPr kumimoji="1" lang="ja-JP" altLang="en-US"/>
          </a:p>
        </p:txBody>
      </p:sp>
    </p:spTree>
    <p:extLst>
      <p:ext uri="{BB962C8B-B14F-4D97-AF65-F5344CB8AC3E}">
        <p14:creationId xmlns:p14="http://schemas.microsoft.com/office/powerpoint/2010/main" val="2399401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FFBAFD5-E0AD-4260-BC8E-9F5A9455D184}" type="datetimeFigureOut">
              <a:rPr kumimoji="1" lang="ja-JP" altLang="en-US" smtClean="0"/>
              <a:t>2026/9/18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53B481-6839-420C-849A-907DB35CD3AE}" type="slidenum">
              <a:rPr kumimoji="1" lang="ja-JP" altLang="en-US" smtClean="0"/>
              <a:t>‹#›</a:t>
            </a:fld>
            <a:endParaRPr kumimoji="1" lang="ja-JP" altLang="en-US"/>
          </a:p>
        </p:txBody>
      </p:sp>
    </p:spTree>
    <p:extLst>
      <p:ext uri="{BB962C8B-B14F-4D97-AF65-F5344CB8AC3E}">
        <p14:creationId xmlns:p14="http://schemas.microsoft.com/office/powerpoint/2010/main" val="22690004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FFBAFD5-E0AD-4260-BC8E-9F5A9455D184}" type="datetimeFigureOut">
              <a:rPr kumimoji="1" lang="ja-JP" altLang="en-US" smtClean="0"/>
              <a:t>2026/9/18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53B481-6839-420C-849A-907DB35CD3AE}" type="slidenum">
              <a:rPr kumimoji="1" lang="ja-JP" altLang="en-US" smtClean="0"/>
              <a:t>‹#›</a:t>
            </a:fld>
            <a:endParaRPr kumimoji="1" lang="ja-JP" altLang="en-US"/>
          </a:p>
        </p:txBody>
      </p:sp>
    </p:spTree>
    <p:extLst>
      <p:ext uri="{BB962C8B-B14F-4D97-AF65-F5344CB8AC3E}">
        <p14:creationId xmlns:p14="http://schemas.microsoft.com/office/powerpoint/2010/main" val="31629379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FFBAFD5-E0AD-4260-BC8E-9F5A9455D184}" type="datetimeFigureOut">
              <a:rPr kumimoji="1" lang="ja-JP" altLang="en-US" smtClean="0"/>
              <a:t>2026/9/18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3B481-6839-420C-849A-907DB35CD3AE}" type="slidenum">
              <a:rPr kumimoji="1" lang="ja-JP" altLang="en-US" smtClean="0"/>
              <a:t>‹#›</a:t>
            </a:fld>
            <a:endParaRPr kumimoji="1" lang="ja-JP" altLang="en-US"/>
          </a:p>
        </p:txBody>
      </p:sp>
    </p:spTree>
    <p:extLst>
      <p:ext uri="{BB962C8B-B14F-4D97-AF65-F5344CB8AC3E}">
        <p14:creationId xmlns:p14="http://schemas.microsoft.com/office/powerpoint/2010/main" val="586143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FFBAFD5-E0AD-4260-BC8E-9F5A9455D184}" type="datetimeFigureOut">
              <a:rPr kumimoji="1" lang="ja-JP" altLang="en-US" smtClean="0"/>
              <a:t>2026/9/18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3B481-6839-420C-849A-907DB35CD3AE}" type="slidenum">
              <a:rPr kumimoji="1" lang="ja-JP" altLang="en-US" smtClean="0"/>
              <a:t>‹#›</a:t>
            </a:fld>
            <a:endParaRPr kumimoji="1" lang="ja-JP" altLang="en-US"/>
          </a:p>
        </p:txBody>
      </p:sp>
    </p:spTree>
    <p:extLst>
      <p:ext uri="{BB962C8B-B14F-4D97-AF65-F5344CB8AC3E}">
        <p14:creationId xmlns:p14="http://schemas.microsoft.com/office/powerpoint/2010/main" val="4244469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5F20C7B-08CB-4057-A721-32DCCA95DDC4}" type="datetimeFigureOut">
              <a:rPr kumimoji="1" lang="ja-JP" altLang="en-US" smtClean="0"/>
              <a:t>2026/9/18</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923B227-26A4-45C7-A725-F7F6D34B12B2}" type="slidenum">
              <a:rPr kumimoji="1" lang="ja-JP" altLang="en-US" smtClean="0"/>
              <a:t>‹#›</a:t>
            </a:fld>
            <a:endParaRPr kumimoji="1" lang="ja-JP" altLang="en-US"/>
          </a:p>
        </p:txBody>
      </p:sp>
    </p:spTree>
    <p:extLst>
      <p:ext uri="{BB962C8B-B14F-4D97-AF65-F5344CB8AC3E}">
        <p14:creationId xmlns:p14="http://schemas.microsoft.com/office/powerpoint/2010/main" val="10689976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FFBAFD5-E0AD-4260-BC8E-9F5A9455D184}" type="datetimeFigureOut">
              <a:rPr kumimoji="1" lang="ja-JP" altLang="en-US" smtClean="0"/>
              <a:t>2026/9/18</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53B481-6839-420C-849A-907DB35CD3AE}" type="slidenum">
              <a:rPr kumimoji="1" lang="ja-JP" altLang="en-US" smtClean="0"/>
              <a:t>‹#›</a:t>
            </a:fld>
            <a:endParaRPr kumimoji="1" lang="ja-JP" altLang="en-US"/>
          </a:p>
        </p:txBody>
      </p:sp>
    </p:spTree>
    <p:extLst>
      <p:ext uri="{BB962C8B-B14F-4D97-AF65-F5344CB8AC3E}">
        <p14:creationId xmlns:p14="http://schemas.microsoft.com/office/powerpoint/2010/main" val="15264901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D834D0-1B22-4B5C-8970-88BDB27E9073}"/>
              </a:ext>
            </a:extLst>
          </p:cNvPr>
          <p:cNvSpPr>
            <a:spLocks noGrp="1"/>
          </p:cNvSpPr>
          <p:nvPr>
            <p:ph type="ctrTitle"/>
          </p:nvPr>
        </p:nvSpPr>
        <p:spPr>
          <a:xfrm>
            <a:off x="323850" y="291085"/>
            <a:ext cx="6210300" cy="424298"/>
          </a:xfrm>
        </p:spPr>
        <p:txBody>
          <a:bodyPr>
            <a:noAutofit/>
          </a:bodyPr>
          <a:lstStyle/>
          <a:p>
            <a:r>
              <a:rPr lang="ja-JP" altLang="ja-JP" sz="2000" kern="0" dirty="0">
                <a:effectLst/>
                <a:latin typeface="游明朝" panose="02020400000000000000" pitchFamily="18" charset="-128"/>
                <a:ea typeface="メイリオ" panose="020B0604030504040204" pitchFamily="50" charset="-128"/>
                <a:cs typeface="Generic4-Regular"/>
              </a:rPr>
              <a:t>『伊勢崎市肥料価格高騰対策助成金事業』</a:t>
            </a:r>
            <a:endParaRPr kumimoji="1" lang="ja-JP" altLang="en-US" sz="2000" dirty="0"/>
          </a:p>
        </p:txBody>
      </p:sp>
      <p:sp>
        <p:nvSpPr>
          <p:cNvPr id="4" name="タイトル 1">
            <a:extLst>
              <a:ext uri="{FF2B5EF4-FFF2-40B4-BE49-F238E27FC236}">
                <a16:creationId xmlns:a16="http://schemas.microsoft.com/office/drawing/2014/main" id="{56F4706A-493A-4951-98D2-36FC3F617FB6}"/>
              </a:ext>
            </a:extLst>
          </p:cNvPr>
          <p:cNvSpPr txBox="1">
            <a:spLocks/>
          </p:cNvSpPr>
          <p:nvPr/>
        </p:nvSpPr>
        <p:spPr>
          <a:xfrm>
            <a:off x="387350" y="1043441"/>
            <a:ext cx="6210300" cy="647700"/>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pPr algn="l"/>
            <a:r>
              <a:rPr lang="ja-JP" altLang="en-US" sz="1400" kern="0" dirty="0">
                <a:latin typeface="游明朝" panose="02020400000000000000" pitchFamily="18" charset="-128"/>
                <a:ea typeface="メイリオ" panose="020B0604030504040204" pitchFamily="50" charset="-128"/>
                <a:cs typeface="Generic4-Regular"/>
              </a:rPr>
              <a:t>肥料価格の高止まりが続く中、</a:t>
            </a:r>
            <a:r>
              <a:rPr lang="ja-JP" altLang="en-US" sz="1400" b="1" u="sng" kern="0" dirty="0">
                <a:latin typeface="游明朝" panose="02020400000000000000" pitchFamily="18" charset="-128"/>
                <a:ea typeface="メイリオ" panose="020B0604030504040204" pitchFamily="50" charset="-128"/>
                <a:cs typeface="Generic4-Regular"/>
              </a:rPr>
              <a:t>堆肥等の資源</a:t>
            </a:r>
            <a:r>
              <a:rPr lang="ja-JP" altLang="en-US" sz="1400" kern="0" dirty="0">
                <a:latin typeface="游明朝" panose="02020400000000000000" pitchFamily="18" charset="-128"/>
                <a:ea typeface="メイリオ" panose="020B0604030504040204" pitchFamily="50" charset="-128"/>
                <a:cs typeface="Generic4-Regular"/>
              </a:rPr>
              <a:t>の活用を進めるための取組を行う農業者に対し、特殊肥料等のコスト上昇分の一部を支援し、農業経営の安定及び本市の継続的な農業振興を図ることを目的として実施するものです。</a:t>
            </a:r>
            <a:endParaRPr lang="ja-JP" altLang="en-US" sz="1400" dirty="0"/>
          </a:p>
        </p:txBody>
      </p:sp>
      <p:sp>
        <p:nvSpPr>
          <p:cNvPr id="6" name="四角形: 角を丸くする 5">
            <a:extLst>
              <a:ext uri="{FF2B5EF4-FFF2-40B4-BE49-F238E27FC236}">
                <a16:creationId xmlns:a16="http://schemas.microsoft.com/office/drawing/2014/main" id="{3747D422-411A-4805-8955-BF544557CE4B}"/>
              </a:ext>
            </a:extLst>
          </p:cNvPr>
          <p:cNvSpPr/>
          <p:nvPr/>
        </p:nvSpPr>
        <p:spPr>
          <a:xfrm>
            <a:off x="323850" y="1831144"/>
            <a:ext cx="6210300" cy="381000"/>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altLang="ja-JP" sz="1400"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sz="1400" kern="0" dirty="0">
                <a:solidFill>
                  <a:schemeClr val="tx1"/>
                </a:solidFill>
                <a:latin typeface="メイリオ" panose="020B0604030504040204" pitchFamily="50" charset="-128"/>
                <a:ea typeface="メイリオ" panose="020B0604030504040204" pitchFamily="50" charset="-128"/>
                <a:cs typeface="Generic4-Regular"/>
              </a:rPr>
              <a:t>対象者</a:t>
            </a:r>
            <a:r>
              <a:rPr lang="en-US" altLang="ja-JP" sz="1400"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sz="1400" kern="0" dirty="0">
                <a:solidFill>
                  <a:schemeClr val="tx1"/>
                </a:solidFill>
                <a:latin typeface="メイリオ" panose="020B0604030504040204" pitchFamily="50" charset="-128"/>
                <a:ea typeface="メイリオ" panose="020B0604030504040204" pitchFamily="50" charset="-128"/>
                <a:cs typeface="Generic4-Regular"/>
              </a:rPr>
              <a:t>市内在住の農業者</a:t>
            </a:r>
            <a:endParaRPr kumimoji="1" lang="ja-JP" altLang="en-US" sz="2000" dirty="0"/>
          </a:p>
        </p:txBody>
      </p:sp>
      <p:sp>
        <p:nvSpPr>
          <p:cNvPr id="10" name="大かっこ 9">
            <a:extLst>
              <a:ext uri="{FF2B5EF4-FFF2-40B4-BE49-F238E27FC236}">
                <a16:creationId xmlns:a16="http://schemas.microsoft.com/office/drawing/2014/main" id="{04579393-48E8-4FAA-88D6-CE55173AFBD0}"/>
              </a:ext>
            </a:extLst>
          </p:cNvPr>
          <p:cNvSpPr/>
          <p:nvPr/>
        </p:nvSpPr>
        <p:spPr>
          <a:xfrm>
            <a:off x="323850" y="2349448"/>
            <a:ext cx="6210300" cy="381000"/>
          </a:xfrm>
          <a:prstGeom prst="bracketPair">
            <a:avLst/>
          </a:prstGeom>
        </p:spPr>
        <p:style>
          <a:lnRef idx="3">
            <a:schemeClr val="dk1"/>
          </a:lnRef>
          <a:fillRef idx="0">
            <a:schemeClr val="dk1"/>
          </a:fillRef>
          <a:effectRef idx="2">
            <a:schemeClr val="dk1"/>
          </a:effectRef>
          <a:fontRef idx="minor">
            <a:schemeClr val="tx1"/>
          </a:fontRef>
        </p:style>
        <p:txBody>
          <a:bodyPr rtlCol="0" anchor="t"/>
          <a:lstStyle/>
          <a:p>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市</a:t>
            </a:r>
            <a:r>
              <a:rPr lang="ja-JP" altLang="ja-JP" sz="1100" kern="100" dirty="0">
                <a:effectLst/>
                <a:latin typeface="游明朝" panose="02020400000000000000" pitchFamily="18" charset="-128"/>
                <a:ea typeface="メイリオ" panose="020B0604030504040204" pitchFamily="50" charset="-128"/>
                <a:cs typeface="Times New Roman" panose="02020603050405020304" pitchFamily="18" charset="0"/>
              </a:rPr>
              <a:t>内に住所を有する個人事業主、又は市内に主たる事務所を置く法人</a:t>
            </a:r>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a:t>
            </a:r>
            <a:endParaRPr lang="ja-JP" altLang="ja-JP" sz="11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13" name="四角形: 角を丸くする 12">
            <a:extLst>
              <a:ext uri="{FF2B5EF4-FFF2-40B4-BE49-F238E27FC236}">
                <a16:creationId xmlns:a16="http://schemas.microsoft.com/office/drawing/2014/main" id="{EC8F5AC5-80A4-4AE9-AC6E-6C3400E3A2F3}"/>
              </a:ext>
            </a:extLst>
          </p:cNvPr>
          <p:cNvSpPr/>
          <p:nvPr/>
        </p:nvSpPr>
        <p:spPr>
          <a:xfrm>
            <a:off x="330200" y="2813301"/>
            <a:ext cx="6210300" cy="381000"/>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altLang="ja-JP" sz="1400"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sz="1400" kern="0" dirty="0">
                <a:solidFill>
                  <a:schemeClr val="tx1"/>
                </a:solidFill>
                <a:latin typeface="メイリオ" panose="020B0604030504040204" pitchFamily="50" charset="-128"/>
                <a:ea typeface="メイリオ" panose="020B0604030504040204" pitchFamily="50" charset="-128"/>
                <a:cs typeface="Generic4-Regular"/>
              </a:rPr>
              <a:t>助成金額</a:t>
            </a:r>
            <a:r>
              <a:rPr lang="en-US" altLang="ja-JP" sz="1400"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sz="1400" kern="0" dirty="0">
                <a:solidFill>
                  <a:schemeClr val="tx1"/>
                </a:solidFill>
                <a:latin typeface="メイリオ" panose="020B0604030504040204" pitchFamily="50" charset="-128"/>
                <a:ea typeface="メイリオ" panose="020B0604030504040204" pitchFamily="50" charset="-128"/>
                <a:cs typeface="Generic4-Regular"/>
              </a:rPr>
              <a:t>堆肥等対象肥料のコスト上昇分の５０％以内 </a:t>
            </a:r>
            <a:r>
              <a:rPr lang="en-US" altLang="ja-JP" sz="1050"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sz="1050" kern="0" dirty="0">
                <a:solidFill>
                  <a:schemeClr val="tx1"/>
                </a:solidFill>
                <a:latin typeface="メイリオ" panose="020B0604030504040204" pitchFamily="50" charset="-128"/>
                <a:ea typeface="メイリオ" panose="020B0604030504040204" pitchFamily="50" charset="-128"/>
                <a:cs typeface="Generic4-Regular"/>
              </a:rPr>
              <a:t>対象経費の約</a:t>
            </a:r>
            <a:r>
              <a:rPr lang="en-US" altLang="ja-JP" sz="1050" kern="0" dirty="0">
                <a:solidFill>
                  <a:schemeClr val="tx1"/>
                </a:solidFill>
                <a:latin typeface="メイリオ" panose="020B0604030504040204" pitchFamily="50" charset="-128"/>
                <a:ea typeface="メイリオ" panose="020B0604030504040204" pitchFamily="50" charset="-128"/>
                <a:cs typeface="Generic4-Regular"/>
              </a:rPr>
              <a:t>16%)</a:t>
            </a:r>
            <a:endParaRPr kumimoji="1" lang="ja-JP" altLang="en-US" sz="2000" dirty="0"/>
          </a:p>
        </p:txBody>
      </p:sp>
      <p:sp>
        <p:nvSpPr>
          <p:cNvPr id="14" name="大かっこ 13">
            <a:extLst>
              <a:ext uri="{FF2B5EF4-FFF2-40B4-BE49-F238E27FC236}">
                <a16:creationId xmlns:a16="http://schemas.microsoft.com/office/drawing/2014/main" id="{43FE526B-C326-4656-AA7C-C153CFBE7D37}"/>
              </a:ext>
            </a:extLst>
          </p:cNvPr>
          <p:cNvSpPr/>
          <p:nvPr/>
        </p:nvSpPr>
        <p:spPr>
          <a:xfrm>
            <a:off x="332317" y="3297895"/>
            <a:ext cx="6210300" cy="588260"/>
          </a:xfrm>
          <a:prstGeom prst="bracketPair">
            <a:avLst/>
          </a:prstGeom>
        </p:spPr>
        <p:style>
          <a:lnRef idx="3">
            <a:schemeClr val="dk1"/>
          </a:lnRef>
          <a:fillRef idx="0">
            <a:schemeClr val="dk1"/>
          </a:fillRef>
          <a:effectRef idx="2">
            <a:schemeClr val="dk1"/>
          </a:effectRef>
          <a:fontRef idx="minor">
            <a:schemeClr val="tx1"/>
          </a:fontRef>
        </p:style>
        <p:txBody>
          <a:bodyPr rtlCol="0" anchor="t"/>
          <a:lstStyle/>
          <a:p>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助成金額</a:t>
            </a:r>
            <a:r>
              <a:rPr lang="en-US" altLang="ja-JP" sz="1100" kern="100" dirty="0">
                <a:effectLst/>
                <a:latin typeface="游明朝" panose="02020400000000000000" pitchFamily="18" charset="-128"/>
                <a:ea typeface="メイリオ" panose="020B0604030504040204" pitchFamily="50" charset="-128"/>
                <a:cs typeface="Times New Roman" panose="02020603050405020304" pitchFamily="18" charset="0"/>
              </a:rPr>
              <a:t>=(</a:t>
            </a:r>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当年の対象経費</a:t>
            </a:r>
            <a:r>
              <a:rPr lang="en-US" altLang="ja-JP" sz="1100" kern="100" dirty="0">
                <a:effectLst/>
                <a:latin typeface="游明朝" panose="02020400000000000000" pitchFamily="18" charset="-128"/>
                <a:ea typeface="メイリオ" panose="020B0604030504040204" pitchFamily="50" charset="-128"/>
                <a:cs typeface="Times New Roman" panose="02020603050405020304" pitchFamily="18" charset="0"/>
              </a:rPr>
              <a:t>-(</a:t>
            </a:r>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当年の対象経費</a:t>
            </a:r>
            <a:r>
              <a:rPr lang="en-US" altLang="ja-JP" sz="1100" kern="100" dirty="0">
                <a:effectLst/>
                <a:latin typeface="游明朝" panose="02020400000000000000" pitchFamily="18" charset="-128"/>
                <a:ea typeface="メイリオ" panose="020B0604030504040204" pitchFamily="50" charset="-128"/>
                <a:cs typeface="Times New Roman" panose="02020603050405020304" pitchFamily="18" charset="0"/>
              </a:rPr>
              <a:t>÷</a:t>
            </a:r>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価格上昇率</a:t>
            </a:r>
            <a:r>
              <a:rPr lang="en-US" altLang="ja-JP" sz="1100" kern="100" dirty="0">
                <a:effectLst/>
                <a:latin typeface="游明朝" panose="02020400000000000000" pitchFamily="18" charset="-128"/>
                <a:ea typeface="メイリオ" panose="020B0604030504040204" pitchFamily="50" charset="-128"/>
                <a:cs typeface="Times New Roman" panose="02020603050405020304" pitchFamily="18" charset="0"/>
              </a:rPr>
              <a:t>1.5))×0.5</a:t>
            </a:r>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以内</a:t>
            </a:r>
          </a:p>
          <a:p>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上昇率は、農林水産省が実施する「農業物価統計調査」に基づく。</a:t>
            </a:r>
            <a:endParaRPr lang="en-US" altLang="ja-JP" sz="1100" kern="100" dirty="0">
              <a:effectLst/>
              <a:latin typeface="游明朝" panose="02020400000000000000" pitchFamily="18" charset="-128"/>
              <a:ea typeface="メイリオ" panose="020B0604030504040204" pitchFamily="50" charset="-128"/>
              <a:cs typeface="Times New Roman" panose="02020603050405020304" pitchFamily="18" charset="0"/>
            </a:endParaRPr>
          </a:p>
          <a:p>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また予算の都合で助成率が按分になる場合があります。</a:t>
            </a:r>
          </a:p>
          <a:p>
            <a:endParaRPr kumimoji="1" lang="ja-JP" altLang="en-US" sz="1100" dirty="0"/>
          </a:p>
        </p:txBody>
      </p:sp>
      <p:sp>
        <p:nvSpPr>
          <p:cNvPr id="15" name="四角形: 角を丸くする 14">
            <a:extLst>
              <a:ext uri="{FF2B5EF4-FFF2-40B4-BE49-F238E27FC236}">
                <a16:creationId xmlns:a16="http://schemas.microsoft.com/office/drawing/2014/main" id="{B3FEB16A-A70A-479C-8C8F-A74C84F44274}"/>
              </a:ext>
            </a:extLst>
          </p:cNvPr>
          <p:cNvSpPr/>
          <p:nvPr/>
        </p:nvSpPr>
        <p:spPr>
          <a:xfrm>
            <a:off x="323850" y="4028850"/>
            <a:ext cx="6210300" cy="645575"/>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altLang="ja-JP" sz="1400"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sz="1400" kern="0" dirty="0">
                <a:solidFill>
                  <a:schemeClr val="tx1"/>
                </a:solidFill>
                <a:latin typeface="メイリオ" panose="020B0604030504040204" pitchFamily="50" charset="-128"/>
                <a:ea typeface="メイリオ" panose="020B0604030504040204" pitchFamily="50" charset="-128"/>
                <a:cs typeface="Generic4-Regular"/>
              </a:rPr>
              <a:t>対象経費</a:t>
            </a:r>
            <a:r>
              <a:rPr lang="en-US" altLang="ja-JP" sz="1400"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sz="1600" kern="0" dirty="0">
                <a:solidFill>
                  <a:schemeClr val="tx1"/>
                </a:solidFill>
                <a:latin typeface="メイリオ" panose="020B0604030504040204" pitchFamily="50" charset="-128"/>
                <a:ea typeface="メイリオ" panose="020B0604030504040204" pitchFamily="50" charset="-128"/>
                <a:cs typeface="Generic4-Regular"/>
              </a:rPr>
              <a:t>令和７年秋肥分及び令和８年春肥分の</a:t>
            </a:r>
            <a:endParaRPr lang="en-US" altLang="ja-JP" sz="1600" kern="0" dirty="0">
              <a:solidFill>
                <a:schemeClr val="tx1"/>
              </a:solidFill>
              <a:latin typeface="メイリオ" panose="020B0604030504040204" pitchFamily="50" charset="-128"/>
              <a:ea typeface="メイリオ" panose="020B0604030504040204" pitchFamily="50" charset="-128"/>
              <a:cs typeface="Generic4-Regular"/>
            </a:endParaRPr>
          </a:p>
          <a:p>
            <a:r>
              <a:rPr lang="ja-JP" altLang="en-US" sz="1600" kern="0" dirty="0">
                <a:solidFill>
                  <a:schemeClr val="tx1"/>
                </a:solidFill>
                <a:latin typeface="メイリオ" panose="020B0604030504040204" pitchFamily="50" charset="-128"/>
                <a:ea typeface="メイリオ" panose="020B0604030504040204" pitchFamily="50" charset="-128"/>
                <a:cs typeface="Generic4-Regular"/>
              </a:rPr>
              <a:t>　　　　　　　　　　　堆肥等対象肥料の購入経費</a:t>
            </a:r>
            <a:r>
              <a:rPr lang="ja-JP" altLang="en-US" sz="1100" kern="0" dirty="0">
                <a:solidFill>
                  <a:schemeClr val="tx1"/>
                </a:solidFill>
                <a:latin typeface="メイリオ" panose="020B0604030504040204" pitchFamily="50" charset="-128"/>
                <a:ea typeface="メイリオ" panose="020B0604030504040204" pitchFamily="50" charset="-128"/>
                <a:cs typeface="Generic4-Regular"/>
              </a:rPr>
              <a:t>（裏面も要参照）</a:t>
            </a:r>
            <a:endParaRPr kumimoji="1" lang="ja-JP" altLang="en-US" sz="2800" dirty="0"/>
          </a:p>
        </p:txBody>
      </p:sp>
      <p:sp>
        <p:nvSpPr>
          <p:cNvPr id="16" name="大かっこ 15">
            <a:extLst>
              <a:ext uri="{FF2B5EF4-FFF2-40B4-BE49-F238E27FC236}">
                <a16:creationId xmlns:a16="http://schemas.microsoft.com/office/drawing/2014/main" id="{3CB75ADD-AEC5-41D3-8EFC-E19267FE6842}"/>
              </a:ext>
            </a:extLst>
          </p:cNvPr>
          <p:cNvSpPr/>
          <p:nvPr/>
        </p:nvSpPr>
        <p:spPr>
          <a:xfrm>
            <a:off x="323850" y="4750250"/>
            <a:ext cx="6210300" cy="1112046"/>
          </a:xfrm>
          <a:prstGeom prst="bracketPair">
            <a:avLst/>
          </a:prstGeom>
        </p:spPr>
        <p:style>
          <a:lnRef idx="3">
            <a:schemeClr val="dk1"/>
          </a:lnRef>
          <a:fillRef idx="0">
            <a:schemeClr val="dk1"/>
          </a:fillRef>
          <a:effectRef idx="2">
            <a:schemeClr val="dk1"/>
          </a:effectRef>
          <a:fontRef idx="minor">
            <a:schemeClr val="tx1"/>
          </a:fontRef>
        </p:style>
        <p:txBody>
          <a:bodyPr rtlCol="0" anchor="t"/>
          <a:lstStyle/>
          <a:p>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a:t>
            </a:r>
            <a:r>
              <a:rPr lang="ja-JP" altLang="en-US" sz="1100" b="1" kern="100" dirty="0">
                <a:effectLst/>
                <a:latin typeface="游明朝" panose="02020400000000000000" pitchFamily="18" charset="-128"/>
                <a:ea typeface="メイリオ" panose="020B0604030504040204" pitchFamily="50" charset="-128"/>
                <a:cs typeface="Times New Roman" panose="02020603050405020304" pitchFamily="18" charset="0"/>
              </a:rPr>
              <a:t>令和７年</a:t>
            </a:r>
            <a:r>
              <a:rPr lang="ja-JP" altLang="en-US" sz="1100" b="1" kern="100" dirty="0">
                <a:latin typeface="游明朝" panose="02020400000000000000" pitchFamily="18" charset="-128"/>
                <a:ea typeface="メイリオ" panose="020B0604030504040204" pitchFamily="50" charset="-128"/>
                <a:cs typeface="Times New Roman" panose="02020603050405020304" pitchFamily="18" charset="0"/>
              </a:rPr>
              <a:t>６</a:t>
            </a:r>
            <a:r>
              <a:rPr lang="ja-JP" altLang="en-US" sz="1100" b="1" kern="100" dirty="0">
                <a:effectLst/>
                <a:latin typeface="游明朝" panose="02020400000000000000" pitchFamily="18" charset="-128"/>
                <a:ea typeface="メイリオ" panose="020B0604030504040204" pitchFamily="50" charset="-128"/>
                <a:cs typeface="Times New Roman" panose="02020603050405020304" pitchFamily="18" charset="0"/>
              </a:rPr>
              <a:t>月１日から令和８年５月</a:t>
            </a:r>
            <a:r>
              <a:rPr lang="ja-JP" altLang="en-US" sz="1100" b="1" kern="100" dirty="0">
                <a:latin typeface="游明朝" panose="02020400000000000000" pitchFamily="18" charset="-128"/>
                <a:ea typeface="メイリオ" panose="020B0604030504040204" pitchFamily="50" charset="-128"/>
                <a:cs typeface="Times New Roman" panose="02020603050405020304" pitchFamily="18" charset="0"/>
              </a:rPr>
              <a:t>３１</a:t>
            </a:r>
            <a:r>
              <a:rPr lang="ja-JP" altLang="en-US" sz="1100" b="1" kern="100" dirty="0">
                <a:effectLst/>
                <a:latin typeface="游明朝" panose="02020400000000000000" pitchFamily="18" charset="-128"/>
                <a:ea typeface="メイリオ" panose="020B0604030504040204" pitchFamily="50" charset="-128"/>
                <a:cs typeface="Times New Roman" panose="02020603050405020304" pitchFamily="18" charset="0"/>
              </a:rPr>
              <a:t>日までに納品され、</a:t>
            </a:r>
            <a:r>
              <a:rPr lang="ja-JP" altLang="en-US" sz="1100" b="1" kern="100" dirty="0">
                <a:latin typeface="游明朝" panose="02020400000000000000" pitchFamily="18" charset="-128"/>
                <a:ea typeface="メイリオ" panose="020B0604030504040204" pitchFamily="50" charset="-128"/>
                <a:cs typeface="Times New Roman" panose="02020603050405020304" pitchFamily="18" charset="0"/>
              </a:rPr>
              <a:t>支払いが</a:t>
            </a:r>
            <a:r>
              <a:rPr lang="ja-JP" altLang="en-US" sz="1100" b="1" kern="100" dirty="0">
                <a:effectLst/>
                <a:latin typeface="游明朝" panose="02020400000000000000" pitchFamily="18" charset="-128"/>
                <a:ea typeface="メイリオ" panose="020B0604030504040204" pitchFamily="50" charset="-128"/>
                <a:cs typeface="Times New Roman" panose="02020603050405020304" pitchFamily="18" charset="0"/>
              </a:rPr>
              <a:t>完了したもの</a:t>
            </a:r>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a:t>
            </a:r>
            <a:endParaRPr lang="en-US" altLang="ja-JP" sz="1100" kern="100" dirty="0">
              <a:effectLst/>
              <a:latin typeface="游明朝" panose="02020400000000000000" pitchFamily="18" charset="-128"/>
              <a:ea typeface="メイリオ" panose="020B0604030504040204" pitchFamily="50" charset="-128"/>
              <a:cs typeface="Times New Roman" panose="02020603050405020304" pitchFamily="18" charset="0"/>
            </a:endParaRPr>
          </a:p>
          <a:p>
            <a:r>
              <a:rPr lang="ja-JP" altLang="en-US" sz="1100" kern="100" dirty="0">
                <a:latin typeface="游明朝" panose="02020400000000000000" pitchFamily="18" charset="-128"/>
                <a:ea typeface="メイリオ" panose="020B0604030504040204" pitchFamily="50" charset="-128"/>
                <a:cs typeface="Times New Roman" panose="02020603050405020304" pitchFamily="18" charset="0"/>
              </a:rPr>
              <a:t>　　　　　　　　　　　　　　　　　　　　　　　　　　　 （金額が確定したもの。</a:t>
            </a:r>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a:t>
            </a:r>
            <a:endParaRPr lang="en-US" altLang="ja-JP" sz="1100" kern="100" dirty="0">
              <a:effectLst/>
              <a:latin typeface="游明朝" panose="02020400000000000000" pitchFamily="18" charset="-128"/>
              <a:ea typeface="メイリオ" panose="020B0604030504040204" pitchFamily="50" charset="-128"/>
              <a:cs typeface="Times New Roman" panose="02020603050405020304" pitchFamily="18" charset="0"/>
            </a:endParaRPr>
          </a:p>
          <a:p>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・対象となる堆肥等の</a:t>
            </a:r>
            <a:r>
              <a:rPr lang="ja-JP" altLang="en-US" sz="1100" kern="100" dirty="0">
                <a:latin typeface="游明朝" panose="02020400000000000000" pitchFamily="18" charset="-128"/>
                <a:ea typeface="メイリオ" panose="020B0604030504040204" pitchFamily="50" charset="-128"/>
                <a:cs typeface="Times New Roman" panose="02020603050405020304" pitchFamily="18" charset="0"/>
              </a:rPr>
              <a:t>肥料</a:t>
            </a:r>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は肥料法に基づく、特殊肥料および特殊肥料等入り指定混合肥料、</a:t>
            </a:r>
            <a:endParaRPr lang="en-US" altLang="ja-JP" sz="1100" kern="100" dirty="0">
              <a:effectLst/>
              <a:latin typeface="游明朝" panose="02020400000000000000" pitchFamily="18" charset="-128"/>
              <a:ea typeface="メイリオ" panose="020B0604030504040204" pitchFamily="50" charset="-128"/>
              <a:cs typeface="Times New Roman" panose="02020603050405020304" pitchFamily="18" charset="0"/>
            </a:endParaRPr>
          </a:p>
          <a:p>
            <a:r>
              <a:rPr lang="ja-JP" altLang="en-US" sz="1100" kern="100" dirty="0">
                <a:latin typeface="游明朝" panose="02020400000000000000" pitchFamily="18" charset="-128"/>
                <a:ea typeface="メイリオ" panose="020B0604030504040204" pitchFamily="50" charset="-128"/>
                <a:cs typeface="Times New Roman" panose="02020603050405020304" pitchFamily="18" charset="0"/>
              </a:rPr>
              <a:t>　</a:t>
            </a:r>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混合堆肥複合肥料、</a:t>
            </a:r>
            <a:r>
              <a:rPr lang="ja-JP" altLang="en-US" sz="1100" kern="100" dirty="0">
                <a:latin typeface="游明朝" panose="02020400000000000000" pitchFamily="18" charset="-128"/>
                <a:ea typeface="メイリオ" panose="020B0604030504040204" pitchFamily="50" charset="-128"/>
                <a:cs typeface="Times New Roman" panose="02020603050405020304" pitchFamily="18" charset="0"/>
              </a:rPr>
              <a:t>また原料に含む割合が最も大きいものが有機質である複合肥料、有機質</a:t>
            </a:r>
            <a:endParaRPr lang="en-US" altLang="ja-JP" sz="1100" kern="100" dirty="0">
              <a:latin typeface="游明朝" panose="02020400000000000000" pitchFamily="18" charset="-128"/>
              <a:ea typeface="メイリオ" panose="020B0604030504040204" pitchFamily="50" charset="-128"/>
              <a:cs typeface="Times New Roman" panose="02020603050405020304" pitchFamily="18" charset="0"/>
            </a:endParaRPr>
          </a:p>
          <a:p>
            <a:r>
              <a:rPr lang="ja-JP" altLang="en-US" sz="1100" kern="100" dirty="0">
                <a:latin typeface="游明朝" panose="02020400000000000000" pitchFamily="18" charset="-128"/>
                <a:ea typeface="メイリオ" panose="020B0604030504040204" pitchFamily="50" charset="-128"/>
                <a:cs typeface="Times New Roman" panose="02020603050405020304" pitchFamily="18" charset="0"/>
              </a:rPr>
              <a:t>　肥料が含まれます。</a:t>
            </a:r>
            <a:endParaRPr lang="en-US" altLang="ja-JP" sz="1100" kern="100" dirty="0">
              <a:latin typeface="游明朝" panose="02020400000000000000" pitchFamily="18" charset="-128"/>
              <a:ea typeface="メイリオ" panose="020B0604030504040204" pitchFamily="50" charset="-128"/>
              <a:cs typeface="Times New Roman" panose="02020603050405020304" pitchFamily="18" charset="0"/>
            </a:endParaRPr>
          </a:p>
          <a:p>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・また保証票等により上記が確認できるものに限る。</a:t>
            </a:r>
          </a:p>
          <a:p>
            <a:endParaRPr kumimoji="1" lang="ja-JP" altLang="en-US" sz="1100" dirty="0"/>
          </a:p>
        </p:txBody>
      </p:sp>
      <p:sp>
        <p:nvSpPr>
          <p:cNvPr id="17" name="四角形: 角を丸くする 16">
            <a:extLst>
              <a:ext uri="{FF2B5EF4-FFF2-40B4-BE49-F238E27FC236}">
                <a16:creationId xmlns:a16="http://schemas.microsoft.com/office/drawing/2014/main" id="{79762659-8AB6-459B-9432-773D8AF539D1}"/>
              </a:ext>
            </a:extLst>
          </p:cNvPr>
          <p:cNvSpPr/>
          <p:nvPr/>
        </p:nvSpPr>
        <p:spPr>
          <a:xfrm>
            <a:off x="314225" y="5990326"/>
            <a:ext cx="6210300" cy="493921"/>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altLang="ja-JP" sz="1400"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sz="1400" kern="0" dirty="0">
                <a:solidFill>
                  <a:schemeClr val="tx1"/>
                </a:solidFill>
                <a:latin typeface="メイリオ" panose="020B0604030504040204" pitchFamily="50" charset="-128"/>
                <a:ea typeface="メイリオ" panose="020B0604030504040204" pitchFamily="50" charset="-128"/>
                <a:cs typeface="Generic4-Regular"/>
              </a:rPr>
              <a:t>申請方法</a:t>
            </a:r>
            <a:r>
              <a:rPr lang="en-US" altLang="ja-JP" sz="1400"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sz="1400" kern="0" dirty="0">
                <a:solidFill>
                  <a:schemeClr val="tx1"/>
                </a:solidFill>
                <a:latin typeface="メイリオ" panose="020B0604030504040204" pitchFamily="50" charset="-128"/>
                <a:ea typeface="メイリオ" panose="020B0604030504040204" pitchFamily="50" charset="-128"/>
                <a:cs typeface="Generic4-Regular"/>
              </a:rPr>
              <a:t>１１月６日までに申請書類を提出</a:t>
            </a:r>
            <a:r>
              <a:rPr lang="ja-JP" altLang="en-US" sz="1100" b="1" kern="0" dirty="0">
                <a:solidFill>
                  <a:srgbClr val="FF0000"/>
                </a:solidFill>
                <a:latin typeface="メイリオ" panose="020B0604030504040204" pitchFamily="50" charset="-128"/>
                <a:ea typeface="メイリオ" panose="020B0604030504040204" pitchFamily="50" charset="-128"/>
                <a:cs typeface="Generic4-Regular"/>
              </a:rPr>
              <a:t>（詳細は別紙１参照）</a:t>
            </a:r>
            <a:endParaRPr kumimoji="1" lang="ja-JP" altLang="en-US" sz="2000" b="1" dirty="0">
              <a:solidFill>
                <a:srgbClr val="FF0000"/>
              </a:solidFill>
            </a:endParaRPr>
          </a:p>
        </p:txBody>
      </p:sp>
      <p:sp>
        <p:nvSpPr>
          <p:cNvPr id="19" name="四角形: 角を丸くする 18">
            <a:extLst>
              <a:ext uri="{FF2B5EF4-FFF2-40B4-BE49-F238E27FC236}">
                <a16:creationId xmlns:a16="http://schemas.microsoft.com/office/drawing/2014/main" id="{9229A828-28C8-47C4-88BD-A53BE5596264}"/>
              </a:ext>
            </a:extLst>
          </p:cNvPr>
          <p:cNvSpPr/>
          <p:nvPr/>
        </p:nvSpPr>
        <p:spPr>
          <a:xfrm>
            <a:off x="314225" y="8387708"/>
            <a:ext cx="6210300" cy="381000"/>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kumimoji="1" lang="en-US" altLang="ja-JP" sz="1400" kern="0" dirty="0">
                <a:solidFill>
                  <a:schemeClr val="tx1"/>
                </a:solidFill>
                <a:latin typeface="メイリオ" panose="020B0604030504040204" pitchFamily="50" charset="-128"/>
                <a:ea typeface="メイリオ" panose="020B0604030504040204" pitchFamily="50" charset="-128"/>
              </a:rPr>
              <a:t>【</a:t>
            </a:r>
            <a:r>
              <a:rPr kumimoji="1" lang="ja-JP" altLang="en-US" sz="1400" kern="0" dirty="0">
                <a:solidFill>
                  <a:schemeClr val="tx1"/>
                </a:solidFill>
                <a:latin typeface="メイリオ" panose="020B0604030504040204" pitchFamily="50" charset="-128"/>
                <a:ea typeface="メイリオ" panose="020B0604030504040204" pitchFamily="50" charset="-128"/>
              </a:rPr>
              <a:t>助成金の振込</a:t>
            </a:r>
            <a:r>
              <a:rPr kumimoji="1" lang="en-US" altLang="ja-JP" sz="1400" kern="0" dirty="0">
                <a:solidFill>
                  <a:schemeClr val="tx1"/>
                </a:solidFill>
                <a:latin typeface="メイリオ" panose="020B0604030504040204" pitchFamily="50" charset="-128"/>
                <a:ea typeface="メイリオ" panose="020B0604030504040204" pitchFamily="50" charset="-128"/>
              </a:rPr>
              <a:t>】1</a:t>
            </a:r>
            <a:r>
              <a:rPr kumimoji="1" lang="ja-JP" altLang="en-US" sz="1400" kern="0" dirty="0">
                <a:solidFill>
                  <a:schemeClr val="tx1"/>
                </a:solidFill>
                <a:latin typeface="メイリオ" panose="020B0604030504040204" pitchFamily="50" charset="-128"/>
                <a:ea typeface="メイリオ" panose="020B0604030504040204" pitchFamily="50" charset="-128"/>
              </a:rPr>
              <a:t>月末までに指定の口座に振り込み予定です</a:t>
            </a:r>
            <a:endParaRPr kumimoji="1" lang="ja-JP" altLang="en-US" sz="2000" dirty="0"/>
          </a:p>
        </p:txBody>
      </p:sp>
      <p:sp>
        <p:nvSpPr>
          <p:cNvPr id="20" name="テキスト ボックス 19">
            <a:extLst>
              <a:ext uri="{FF2B5EF4-FFF2-40B4-BE49-F238E27FC236}">
                <a16:creationId xmlns:a16="http://schemas.microsoft.com/office/drawing/2014/main" id="{15C94211-9B34-413E-A710-6B72617957D0}"/>
              </a:ext>
            </a:extLst>
          </p:cNvPr>
          <p:cNvSpPr txBox="1"/>
          <p:nvPr/>
        </p:nvSpPr>
        <p:spPr>
          <a:xfrm>
            <a:off x="154514" y="8801482"/>
            <a:ext cx="1691220" cy="338554"/>
          </a:xfrm>
          <a:prstGeom prst="rect">
            <a:avLst/>
          </a:prstGeom>
          <a:noFill/>
        </p:spPr>
        <p:txBody>
          <a:bodyPr wrap="square" rtlCol="0">
            <a:spAutoFit/>
          </a:bodyPr>
          <a:lstStyle/>
          <a:p>
            <a:r>
              <a:rPr kumimoji="1" lang="en-US" altLang="ja-JP" sz="16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問い合わせ先</a:t>
            </a:r>
            <a:r>
              <a:rPr kumimoji="1" lang="en-US" altLang="ja-JP" sz="1600" dirty="0">
                <a:latin typeface="メイリオ" panose="020B0604030504040204" pitchFamily="50" charset="-128"/>
                <a:ea typeface="メイリオ" panose="020B0604030504040204" pitchFamily="50" charset="-128"/>
              </a:rPr>
              <a:t>】</a:t>
            </a:r>
            <a:endParaRPr kumimoji="1" lang="ja-JP" altLang="en-US" sz="160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77B313E8-1D9F-4B7B-9630-9CFBA68B4F44}"/>
              </a:ext>
            </a:extLst>
          </p:cNvPr>
          <p:cNvSpPr txBox="1"/>
          <p:nvPr/>
        </p:nvSpPr>
        <p:spPr>
          <a:xfrm>
            <a:off x="314225" y="9092145"/>
            <a:ext cx="6210300" cy="461665"/>
          </a:xfrm>
          <a:prstGeom prst="rect">
            <a:avLst/>
          </a:prstGeom>
          <a:noFill/>
        </p:spPr>
        <p:txBody>
          <a:bodyPr wrap="square" rtlCol="0">
            <a:spAutoFit/>
          </a:bodyPr>
          <a:lstStyle/>
          <a:p>
            <a:pPr algn="r"/>
            <a:r>
              <a:rPr kumimoji="1" lang="ja-JP" altLang="en-US" sz="1200" dirty="0">
                <a:latin typeface="メイリオ" panose="020B0604030504040204" pitchFamily="50" charset="-128"/>
                <a:ea typeface="メイリオ" panose="020B0604030504040204" pitchFamily="50" charset="-128"/>
              </a:rPr>
              <a:t>事業内容全般：</a:t>
            </a:r>
            <a:r>
              <a:rPr kumimoji="1" lang="zh-TW" altLang="en-US" sz="1200" dirty="0">
                <a:latin typeface="メイリオ" panose="020B0604030504040204" pitchFamily="50" charset="-128"/>
                <a:ea typeface="メイリオ" panose="020B0604030504040204" pitchFamily="50" charset="-128"/>
              </a:rPr>
              <a:t>伊勢崎市役所 農政課 </a:t>
            </a:r>
            <a:r>
              <a:rPr kumimoji="1" lang="en-US" altLang="zh-TW" sz="1200" dirty="0">
                <a:latin typeface="メイリオ" panose="020B0604030504040204" pitchFamily="50" charset="-128"/>
                <a:ea typeface="メイリオ" panose="020B0604030504040204" pitchFamily="50" charset="-128"/>
              </a:rPr>
              <a:t>TEL</a:t>
            </a:r>
            <a:r>
              <a:rPr kumimoji="1" lang="zh-TW" altLang="en-US" sz="1200" dirty="0">
                <a:latin typeface="メイリオ" panose="020B0604030504040204" pitchFamily="50" charset="-128"/>
                <a:ea typeface="メイリオ" panose="020B0604030504040204" pitchFamily="50" charset="-128"/>
              </a:rPr>
              <a:t>：</a:t>
            </a:r>
            <a:r>
              <a:rPr kumimoji="1" lang="en-US" altLang="zh-TW" sz="1200" dirty="0">
                <a:latin typeface="メイリオ" panose="020B0604030504040204" pitchFamily="50" charset="-128"/>
                <a:ea typeface="メイリオ" panose="020B0604030504040204" pitchFamily="50" charset="-128"/>
              </a:rPr>
              <a:t>0270-27-2757</a:t>
            </a:r>
            <a:endParaRPr kumimoji="1" lang="ja-JP" altLang="en-US" sz="1200" dirty="0">
              <a:latin typeface="メイリオ" panose="020B0604030504040204" pitchFamily="50" charset="-128"/>
              <a:ea typeface="メイリオ" panose="020B0604030504040204" pitchFamily="50" charset="-128"/>
            </a:endParaRPr>
          </a:p>
          <a:p>
            <a:pPr algn="r"/>
            <a:r>
              <a:rPr kumimoji="1" lang="en-US" altLang="zh-TW" sz="1200" dirty="0">
                <a:latin typeface="メイリオ" panose="020B0604030504040204" pitchFamily="50" charset="-128"/>
                <a:ea typeface="メイリオ" panose="020B0604030504040204" pitchFamily="50" charset="-128"/>
              </a:rPr>
              <a:t>JA</a:t>
            </a:r>
            <a:r>
              <a:rPr kumimoji="1" lang="ja-JP" altLang="en-US" sz="1200" dirty="0">
                <a:latin typeface="メイリオ" panose="020B0604030504040204" pitchFamily="50" charset="-128"/>
                <a:ea typeface="メイリオ" panose="020B0604030504040204" pitchFamily="50" charset="-128"/>
              </a:rPr>
              <a:t>購入分・受付会の実施について：</a:t>
            </a:r>
            <a:r>
              <a:rPr kumimoji="1" lang="en-US" altLang="zh-TW" sz="1200" dirty="0">
                <a:latin typeface="メイリオ" panose="020B0604030504040204" pitchFamily="50" charset="-128"/>
                <a:ea typeface="メイリオ" panose="020B0604030504040204" pitchFamily="50" charset="-128"/>
              </a:rPr>
              <a:t>JA</a:t>
            </a:r>
            <a:r>
              <a:rPr kumimoji="1" lang="zh-TW" altLang="en-US" sz="1200" dirty="0">
                <a:latin typeface="メイリオ" panose="020B0604030504040204" pitchFamily="50" charset="-128"/>
                <a:ea typeface="メイリオ" panose="020B0604030504040204" pitchFamily="50" charset="-128"/>
              </a:rPr>
              <a:t>佐波伊勢崎　営農支援課 </a:t>
            </a:r>
            <a:r>
              <a:rPr kumimoji="1" lang="en-US" altLang="zh-TW" sz="1200" dirty="0">
                <a:latin typeface="メイリオ" panose="020B0604030504040204" pitchFamily="50" charset="-128"/>
                <a:ea typeface="メイリオ" panose="020B0604030504040204" pitchFamily="50" charset="-128"/>
              </a:rPr>
              <a:t>TEL</a:t>
            </a:r>
            <a:r>
              <a:rPr kumimoji="1" lang="zh-TW" altLang="en-US" sz="1200" dirty="0">
                <a:latin typeface="メイリオ" panose="020B0604030504040204" pitchFamily="50" charset="-128"/>
                <a:ea typeface="メイリオ" panose="020B0604030504040204" pitchFamily="50" charset="-128"/>
              </a:rPr>
              <a:t>：</a:t>
            </a:r>
            <a:r>
              <a:rPr kumimoji="1" lang="en-US" altLang="zh-TW" sz="1200" dirty="0">
                <a:latin typeface="メイリオ" panose="020B0604030504040204" pitchFamily="50" charset="-128"/>
                <a:ea typeface="メイリオ" panose="020B0604030504040204" pitchFamily="50" charset="-128"/>
              </a:rPr>
              <a:t>0270-27-3030</a:t>
            </a:r>
            <a:r>
              <a:rPr kumimoji="1" lang="zh-TW" altLang="en-US" sz="1200" dirty="0">
                <a:latin typeface="メイリオ" panose="020B0604030504040204" pitchFamily="50" charset="-128"/>
                <a:ea typeface="メイリオ" panose="020B0604030504040204" pitchFamily="50" charset="-128"/>
              </a:rPr>
              <a:t>　　　　　　　　　　　　　　　 </a:t>
            </a:r>
            <a:r>
              <a:rPr kumimoji="1" lang="ja-JP" altLang="en-US" sz="1200" dirty="0">
                <a:latin typeface="メイリオ" panose="020B0604030504040204" pitchFamily="50" charset="-128"/>
                <a:ea typeface="メイリオ" panose="020B0604030504040204" pitchFamily="50" charset="-128"/>
              </a:rPr>
              <a:t>　　　</a:t>
            </a:r>
            <a:endParaRPr kumimoji="1" lang="en-US" altLang="ja-JP" sz="1200" dirty="0">
              <a:latin typeface="メイリオ" panose="020B0604030504040204" pitchFamily="50" charset="-128"/>
              <a:ea typeface="メイリオ" panose="020B0604030504040204" pitchFamily="50" charset="-128"/>
            </a:endParaRPr>
          </a:p>
        </p:txBody>
      </p:sp>
      <p:sp>
        <p:nvSpPr>
          <p:cNvPr id="22" name="大かっこ 21">
            <a:extLst>
              <a:ext uri="{FF2B5EF4-FFF2-40B4-BE49-F238E27FC236}">
                <a16:creationId xmlns:a16="http://schemas.microsoft.com/office/drawing/2014/main" id="{6F854749-8F93-4245-A65B-2507D36B4932}"/>
              </a:ext>
            </a:extLst>
          </p:cNvPr>
          <p:cNvSpPr/>
          <p:nvPr/>
        </p:nvSpPr>
        <p:spPr>
          <a:xfrm>
            <a:off x="183171" y="6572603"/>
            <a:ext cx="6504358" cy="1705739"/>
          </a:xfrm>
          <a:prstGeom prst="bracketPair">
            <a:avLst/>
          </a:prstGeom>
          <a:ln w="19050"/>
        </p:spPr>
        <p:style>
          <a:lnRef idx="3">
            <a:schemeClr val="dk1"/>
          </a:lnRef>
          <a:fillRef idx="0">
            <a:schemeClr val="dk1"/>
          </a:fillRef>
          <a:effectRef idx="2">
            <a:schemeClr val="dk1"/>
          </a:effectRef>
          <a:fontRef idx="minor">
            <a:schemeClr val="tx1"/>
          </a:fontRef>
        </p:style>
        <p:txBody>
          <a:bodyPr spcCol="180000" rtlCol="0" anchor="t"/>
          <a:lstStyle/>
          <a:p>
            <a:pPr>
              <a:lnSpc>
                <a:spcPts val="1500"/>
              </a:lnSpc>
            </a:pPr>
            <a:r>
              <a:rPr kumimoji="1" lang="ja-JP" altLang="en-US" sz="1100" b="1" dirty="0">
                <a:solidFill>
                  <a:srgbClr val="FF0000"/>
                </a:solidFill>
                <a:latin typeface="メイリオ" panose="020B0604030504040204" pitchFamily="50" charset="-128"/>
                <a:ea typeface="メイリオ" panose="020B0604030504040204" pitchFamily="50" charset="-128"/>
              </a:rPr>
              <a:t>申請の詳細について必ず別紙を確認してください。</a:t>
            </a:r>
            <a:endParaRPr kumimoji="1" lang="en-US" altLang="ja-JP" sz="1100" b="1" dirty="0">
              <a:solidFill>
                <a:srgbClr val="FF0000"/>
              </a:solidFill>
              <a:latin typeface="メイリオ" panose="020B0604030504040204" pitchFamily="50" charset="-128"/>
              <a:ea typeface="メイリオ" panose="020B0604030504040204" pitchFamily="50" charset="-128"/>
            </a:endParaRPr>
          </a:p>
          <a:p>
            <a:pPr>
              <a:lnSpc>
                <a:spcPts val="1500"/>
              </a:lnSpc>
            </a:pPr>
            <a:r>
              <a:rPr kumimoji="1" lang="ja-JP" altLang="en-US" sz="1100" dirty="0">
                <a:latin typeface="メイリオ" panose="020B0604030504040204" pitchFamily="50" charset="-128"/>
                <a:ea typeface="メイリオ" panose="020B0604030504040204" pitchFamily="50" charset="-128"/>
              </a:rPr>
              <a:t>・申請方法：受付会（別紙参照）  受付会以降は、伊勢崎市役所 農政課 窓口にて個別受付</a:t>
            </a:r>
            <a:endParaRPr kumimoji="1" lang="en-US" altLang="ja-JP" sz="1100" dirty="0">
              <a:latin typeface="メイリオ" panose="020B0604030504040204" pitchFamily="50" charset="-128"/>
              <a:ea typeface="メイリオ" panose="020B0604030504040204" pitchFamily="50" charset="-128"/>
            </a:endParaRPr>
          </a:p>
          <a:p>
            <a:pPr>
              <a:lnSpc>
                <a:spcPts val="1500"/>
              </a:lnSpc>
            </a:pPr>
            <a:r>
              <a:rPr kumimoji="1" lang="ja-JP" altLang="en-US" sz="1100" dirty="0">
                <a:latin typeface="メイリオ" panose="020B0604030504040204" pitchFamily="50" charset="-128"/>
                <a:ea typeface="メイリオ" panose="020B0604030504040204" pitchFamily="50" charset="-128"/>
              </a:rPr>
              <a:t>・必要書類：⑴申請書（受付時に配布）</a:t>
            </a:r>
            <a:r>
              <a:rPr kumimoji="1" lang="ja-JP" altLang="en-US" sz="1100" kern="100" dirty="0">
                <a:latin typeface="游明朝" panose="02020400000000000000" pitchFamily="18" charset="-128"/>
                <a:ea typeface="メイリオ" panose="020B0604030504040204" pitchFamily="50" charset="-128"/>
                <a:cs typeface="Times New Roman" panose="02020603050405020304" pitchFamily="18" charset="0"/>
              </a:rPr>
              <a:t> ⑵入金のための通帳（過年度申請の方は不要）</a:t>
            </a:r>
            <a:endParaRPr kumimoji="1" lang="en-US" altLang="ja-JP" sz="1100" dirty="0">
              <a:latin typeface="メイリオ" panose="020B0604030504040204" pitchFamily="50" charset="-128"/>
              <a:ea typeface="メイリオ" panose="020B0604030504040204" pitchFamily="50" charset="-128"/>
            </a:endParaRPr>
          </a:p>
          <a:p>
            <a:pPr>
              <a:lnSpc>
                <a:spcPts val="1500"/>
              </a:lnSpc>
            </a:pPr>
            <a:r>
              <a:rPr kumimoji="1" lang="ja-JP" altLang="en-US" sz="1100" dirty="0">
                <a:latin typeface="メイリオ" panose="020B0604030504040204" pitchFamily="50" charset="-128"/>
                <a:ea typeface="メイリオ" panose="020B0604030504040204" pitchFamily="50" charset="-128"/>
              </a:rPr>
              <a:t>　以下、主に商系様購入分を対象経費に含める場合に必要。</a:t>
            </a:r>
            <a:endParaRPr kumimoji="1" lang="en-US" altLang="ja-JP" sz="1100" dirty="0">
              <a:latin typeface="メイリオ" panose="020B0604030504040204" pitchFamily="50" charset="-128"/>
              <a:ea typeface="メイリオ" panose="020B0604030504040204" pitchFamily="50" charset="-128"/>
            </a:endParaRPr>
          </a:p>
          <a:p>
            <a:pPr>
              <a:lnSpc>
                <a:spcPts val="1500"/>
              </a:lnSpc>
            </a:pPr>
            <a:r>
              <a:rPr kumimoji="1" lang="ja-JP" altLang="en-US" sz="1100" dirty="0">
                <a:latin typeface="メイリオ" panose="020B0604030504040204" pitchFamily="50" charset="-128"/>
                <a:ea typeface="メイリオ" panose="020B0604030504040204" pitchFamily="50" charset="-128"/>
              </a:rPr>
              <a:t>　　⑶別紙様式「購入実績一覧」（同封 要事前記入）</a:t>
            </a:r>
            <a:endParaRPr kumimoji="1" lang="en-US" altLang="ja-JP" sz="1100" dirty="0">
              <a:latin typeface="メイリオ" panose="020B0604030504040204" pitchFamily="50" charset="-128"/>
              <a:ea typeface="メイリオ" panose="020B0604030504040204" pitchFamily="50" charset="-128"/>
            </a:endParaRPr>
          </a:p>
          <a:p>
            <a:pPr>
              <a:lnSpc>
                <a:spcPts val="1500"/>
              </a:lnSpc>
            </a:pPr>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　　</a:t>
            </a:r>
            <a:r>
              <a:rPr lang="ja-JP" altLang="en-US" sz="1100" kern="100" dirty="0">
                <a:latin typeface="游明朝" panose="02020400000000000000" pitchFamily="18" charset="-128"/>
                <a:ea typeface="メイリオ" panose="020B0604030504040204" pitchFamily="50" charset="-128"/>
                <a:cs typeface="Times New Roman" panose="02020603050405020304" pitchFamily="18" charset="0"/>
              </a:rPr>
              <a:t>⑷</a:t>
            </a:r>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対象肥料の商品名、数量、支払金額、納品日等が確認できるものの写し</a:t>
            </a:r>
            <a:r>
              <a:rPr lang="en-US" altLang="ja-JP" sz="1100" kern="100" dirty="0">
                <a:effectLst/>
                <a:latin typeface="游明朝" panose="02020400000000000000" pitchFamily="18" charset="-128"/>
                <a:ea typeface="メイリオ" panose="020B0604030504040204" pitchFamily="50" charset="-128"/>
                <a:cs typeface="Times New Roman" panose="02020603050405020304" pitchFamily="18" charset="0"/>
              </a:rPr>
              <a:t>(</a:t>
            </a:r>
            <a:r>
              <a:rPr lang="ja-JP" altLang="en-US" sz="1100" kern="100" dirty="0">
                <a:effectLst/>
                <a:latin typeface="游明朝" panose="02020400000000000000" pitchFamily="18" charset="-128"/>
                <a:ea typeface="メイリオ" panose="020B0604030504040204" pitchFamily="50" charset="-128"/>
                <a:cs typeface="Times New Roman" panose="02020603050405020304" pitchFamily="18" charset="0"/>
              </a:rPr>
              <a:t>納品書、請求書等</a:t>
            </a:r>
            <a:r>
              <a:rPr lang="en-US" altLang="ja-JP" sz="1100" kern="100" dirty="0">
                <a:effectLst/>
                <a:latin typeface="游明朝" panose="02020400000000000000" pitchFamily="18" charset="-128"/>
                <a:ea typeface="メイリオ" panose="020B0604030504040204" pitchFamily="50" charset="-128"/>
                <a:cs typeface="Times New Roman" panose="02020603050405020304" pitchFamily="18" charset="0"/>
              </a:rPr>
              <a:t>)</a:t>
            </a:r>
          </a:p>
          <a:p>
            <a:pPr>
              <a:lnSpc>
                <a:spcPts val="1500"/>
              </a:lnSpc>
            </a:pPr>
            <a:r>
              <a:rPr lang="ja-JP" altLang="en-US" sz="1100" kern="100" dirty="0">
                <a:latin typeface="游明朝" panose="02020400000000000000" pitchFamily="18" charset="-128"/>
                <a:ea typeface="メイリオ" panose="020B0604030504040204" pitchFamily="50" charset="-128"/>
                <a:cs typeface="Times New Roman" panose="02020603050405020304" pitchFamily="18" charset="0"/>
              </a:rPr>
              <a:t>　　</a:t>
            </a:r>
            <a:r>
              <a:rPr lang="en-US" altLang="ja-JP" sz="1100" kern="100" dirty="0">
                <a:effectLst/>
                <a:latin typeface="游明朝" panose="02020400000000000000" pitchFamily="18" charset="-128"/>
                <a:ea typeface="メイリオ" panose="020B0604030504040204" pitchFamily="50" charset="-128"/>
                <a:cs typeface="Times New Roman" panose="02020603050405020304" pitchFamily="18" charset="0"/>
              </a:rPr>
              <a:t>※</a:t>
            </a:r>
            <a:r>
              <a:rPr lang="ja-JP" altLang="en-US" sz="1100" kern="100" dirty="0">
                <a:latin typeface="游明朝" panose="02020400000000000000" pitchFamily="18" charset="-128"/>
                <a:ea typeface="メイリオ" panose="020B0604030504040204" pitchFamily="50" charset="-128"/>
                <a:cs typeface="Times New Roman" panose="02020603050405020304" pitchFamily="18" charset="0"/>
              </a:rPr>
              <a:t>商品名等が明記されておらず、不明瞭なものは対象外。レシートの場合、特に注意。</a:t>
            </a:r>
            <a:endParaRPr lang="en-US" altLang="ja-JP" sz="1100" kern="100" dirty="0">
              <a:latin typeface="游明朝" panose="02020400000000000000" pitchFamily="18" charset="-128"/>
              <a:ea typeface="メイリオ" panose="020B0604030504040204" pitchFamily="50" charset="-128"/>
              <a:cs typeface="Times New Roman" panose="02020603050405020304" pitchFamily="18" charset="0"/>
            </a:endParaRPr>
          </a:p>
          <a:p>
            <a:pPr>
              <a:lnSpc>
                <a:spcPts val="1500"/>
              </a:lnSpc>
            </a:pPr>
            <a:r>
              <a:rPr kumimoji="1" lang="ja-JP" altLang="en-US" sz="1100" kern="100" dirty="0">
                <a:latin typeface="游明朝" panose="02020400000000000000" pitchFamily="18" charset="-128"/>
                <a:ea typeface="メイリオ" panose="020B0604030504040204" pitchFamily="50" charset="-128"/>
                <a:cs typeface="Times New Roman" panose="02020603050405020304" pitchFamily="18" charset="0"/>
              </a:rPr>
              <a:t>　　⑸肥料袋の写真（裏面参照）</a:t>
            </a:r>
            <a:endParaRPr kumimoji="1" lang="en-US" altLang="ja-JP" sz="1100" dirty="0">
              <a:latin typeface="メイリオ" panose="020B0604030504040204" pitchFamily="50" charset="-128"/>
              <a:ea typeface="メイリオ" panose="020B0604030504040204" pitchFamily="50" charset="-128"/>
            </a:endParaRPr>
          </a:p>
          <a:p>
            <a:pPr>
              <a:lnSpc>
                <a:spcPts val="1500"/>
              </a:lnSpc>
            </a:pPr>
            <a:r>
              <a:rPr kumimoji="1" lang="ja-JP" altLang="en-US" sz="1100" dirty="0">
                <a:latin typeface="メイリオ" panose="020B0604030504040204" pitchFamily="50" charset="-128"/>
                <a:ea typeface="メイリオ" panose="020B0604030504040204" pitchFamily="50" charset="-128"/>
              </a:rPr>
              <a:t>　</a:t>
            </a:r>
            <a:endParaRPr kumimoji="1" lang="en-US" altLang="ja-JP" sz="11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318245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角丸四角形 6"/>
          <p:cNvSpPr/>
          <p:nvPr/>
        </p:nvSpPr>
        <p:spPr>
          <a:xfrm>
            <a:off x="268052" y="143638"/>
            <a:ext cx="6210300" cy="372577"/>
          </a:xfrm>
          <a:prstGeom prst="roundRect">
            <a:avLst/>
          </a:prstGeom>
          <a:noFill/>
          <a:ln w="28575" cap="flat" cmpd="sng" algn="ctr">
            <a:solidFill>
              <a:schemeClr val="accent1"/>
            </a:solidFill>
            <a:prstDash val="solid"/>
            <a:round/>
            <a:headEnd type="none" w="med" len="med"/>
            <a:tailEnd type="none" w="med" len="med"/>
          </a:ln>
          <a:effectLst/>
        </p:spPr>
        <p:txBody>
          <a:bodyPr rot="0" spcFirstLastPara="0" vert="horz" wrap="square" lIns="91440" tIns="108000" rIns="91440" bIns="45720" numCol="1" spcCol="0" rtlCol="0" fromWordArt="0" anchor="ctr" anchorCtr="0" forceAA="0" compatLnSpc="1">
            <a:prstTxWarp prst="textNoShape">
              <a:avLst/>
            </a:prstTxWarp>
            <a:no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altLang="ja-JP"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0"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対象銘柄の一例</a:t>
            </a:r>
            <a:r>
              <a:rPr kumimoji="0" lang="en-US" altLang="ja-JP"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0" lang="ja-JP" altLang="en-US" sz="20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grpSp>
        <p:nvGrpSpPr>
          <p:cNvPr id="2" name="グループ化 1">
            <a:extLst>
              <a:ext uri="{FF2B5EF4-FFF2-40B4-BE49-F238E27FC236}">
                <a16:creationId xmlns:a16="http://schemas.microsoft.com/office/drawing/2014/main" id="{2AFF87F9-FB4C-4FE4-A5B2-6DAB65A27490}"/>
              </a:ext>
            </a:extLst>
          </p:cNvPr>
          <p:cNvGrpSpPr/>
          <p:nvPr/>
        </p:nvGrpSpPr>
        <p:grpSpPr>
          <a:xfrm>
            <a:off x="217646" y="6768246"/>
            <a:ext cx="6354970" cy="2904253"/>
            <a:chOff x="251514" y="6471914"/>
            <a:chExt cx="6354970" cy="2904253"/>
          </a:xfrm>
        </p:grpSpPr>
        <p:sp>
          <p:nvSpPr>
            <p:cNvPr id="3" name="四角形: 角を丸くする 2">
              <a:extLst>
                <a:ext uri="{FF2B5EF4-FFF2-40B4-BE49-F238E27FC236}">
                  <a16:creationId xmlns:a16="http://schemas.microsoft.com/office/drawing/2014/main" id="{A6EF2E4C-0C73-4EC6-B055-329EAFEAF24A}"/>
                </a:ext>
              </a:extLst>
            </p:cNvPr>
            <p:cNvSpPr/>
            <p:nvPr/>
          </p:nvSpPr>
          <p:spPr>
            <a:xfrm>
              <a:off x="251514" y="6471914"/>
              <a:ext cx="1942275" cy="2524959"/>
            </a:xfrm>
            <a:prstGeom prst="roundRect">
              <a:avLst/>
            </a:prstGeom>
            <a: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t="-1000" b="-1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フリーフォーム: 図形 3">
              <a:extLst>
                <a:ext uri="{FF2B5EF4-FFF2-40B4-BE49-F238E27FC236}">
                  <a16:creationId xmlns:a16="http://schemas.microsoft.com/office/drawing/2014/main" id="{782E2308-629F-436E-916A-DED6CD9BAF6C}"/>
                </a:ext>
              </a:extLst>
            </p:cNvPr>
            <p:cNvSpPr/>
            <p:nvPr/>
          </p:nvSpPr>
          <p:spPr>
            <a:xfrm>
              <a:off x="273198" y="8890604"/>
              <a:ext cx="1898907" cy="485563"/>
            </a:xfrm>
            <a:custGeom>
              <a:avLst/>
              <a:gdLst>
                <a:gd name="connsiteX0" fmla="*/ 0 w 1898907"/>
                <a:gd name="connsiteY0" fmla="*/ 0 h 485563"/>
                <a:gd name="connsiteX1" fmla="*/ 1898907 w 1898907"/>
                <a:gd name="connsiteY1" fmla="*/ 0 h 485563"/>
                <a:gd name="connsiteX2" fmla="*/ 1898907 w 1898907"/>
                <a:gd name="connsiteY2" fmla="*/ 485563 h 485563"/>
                <a:gd name="connsiteX3" fmla="*/ 0 w 1898907"/>
                <a:gd name="connsiteY3" fmla="*/ 485563 h 485563"/>
                <a:gd name="connsiteX4" fmla="*/ 0 w 1898907"/>
                <a:gd name="connsiteY4" fmla="*/ 0 h 48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8907" h="485563">
                  <a:moveTo>
                    <a:pt x="0" y="0"/>
                  </a:moveTo>
                  <a:lnTo>
                    <a:pt x="1898907" y="0"/>
                  </a:lnTo>
                  <a:lnTo>
                    <a:pt x="1898907" y="485563"/>
                  </a:lnTo>
                  <a:lnTo>
                    <a:pt x="0" y="485563"/>
                  </a:lnTo>
                  <a:lnTo>
                    <a:pt x="0" y="0"/>
                  </a:lnTo>
                  <a:close/>
                </a:path>
              </a:pathLst>
            </a:custGeom>
            <a:ln w="28575">
              <a:solidFill>
                <a:schemeClr val="accent1"/>
              </a:solidFill>
            </a:ln>
          </p:spPr>
          <p:style>
            <a:lnRef idx="2">
              <a:schemeClr val="accent2"/>
            </a:lnRef>
            <a:fillRef idx="1">
              <a:schemeClr val="lt1"/>
            </a:fillRef>
            <a:effectRef idx="0">
              <a:schemeClr val="accent2"/>
            </a:effectRef>
            <a:fontRef idx="minor">
              <a:schemeClr val="tx1">
                <a:hueOff val="0"/>
                <a:satOff val="0"/>
                <a:lumOff val="0"/>
                <a:alphaOff val="0"/>
              </a:schemeClr>
            </a:fontRef>
          </p:style>
          <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kumimoji="1" lang="ja-JP" altLang="en-US" sz="1400" kern="1200" dirty="0">
                  <a:latin typeface="メイリオ" panose="020B0604030504040204" pitchFamily="50" charset="-128"/>
                  <a:ea typeface="メイリオ" panose="020B0604030504040204" pitchFamily="50" charset="-128"/>
                </a:rPr>
                <a:t>肥料袋 表面</a:t>
              </a:r>
            </a:p>
          </p:txBody>
        </p:sp>
        <p:sp>
          <p:nvSpPr>
            <p:cNvPr id="6" name="四角形: 角を丸くする 5">
              <a:extLst>
                <a:ext uri="{FF2B5EF4-FFF2-40B4-BE49-F238E27FC236}">
                  <a16:creationId xmlns:a16="http://schemas.microsoft.com/office/drawing/2014/main" id="{D2B7E30D-28B8-4E49-8198-41E3FEBC7B80}"/>
                </a:ext>
              </a:extLst>
            </p:cNvPr>
            <p:cNvSpPr/>
            <p:nvPr/>
          </p:nvSpPr>
          <p:spPr>
            <a:xfrm>
              <a:off x="2457861" y="6471914"/>
              <a:ext cx="1942275" cy="2524959"/>
            </a:xfrm>
            <a:prstGeom prst="roundRect">
              <a:avLst/>
            </a:prstGeom>
            <a: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t="-1000" b="-1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フリーフォーム: 図形 8">
              <a:extLst>
                <a:ext uri="{FF2B5EF4-FFF2-40B4-BE49-F238E27FC236}">
                  <a16:creationId xmlns:a16="http://schemas.microsoft.com/office/drawing/2014/main" id="{29B28BC7-F82B-4F5D-A9E7-79817F6E046E}"/>
                </a:ext>
              </a:extLst>
            </p:cNvPr>
            <p:cNvSpPr/>
            <p:nvPr/>
          </p:nvSpPr>
          <p:spPr>
            <a:xfrm>
              <a:off x="2479545" y="8890604"/>
              <a:ext cx="1898907" cy="485563"/>
            </a:xfrm>
            <a:custGeom>
              <a:avLst/>
              <a:gdLst>
                <a:gd name="connsiteX0" fmla="*/ 0 w 1898907"/>
                <a:gd name="connsiteY0" fmla="*/ 0 h 485563"/>
                <a:gd name="connsiteX1" fmla="*/ 1898907 w 1898907"/>
                <a:gd name="connsiteY1" fmla="*/ 0 h 485563"/>
                <a:gd name="connsiteX2" fmla="*/ 1898907 w 1898907"/>
                <a:gd name="connsiteY2" fmla="*/ 485563 h 485563"/>
                <a:gd name="connsiteX3" fmla="*/ 0 w 1898907"/>
                <a:gd name="connsiteY3" fmla="*/ 485563 h 485563"/>
                <a:gd name="connsiteX4" fmla="*/ 0 w 1898907"/>
                <a:gd name="connsiteY4" fmla="*/ 0 h 48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8907" h="485563">
                  <a:moveTo>
                    <a:pt x="0" y="0"/>
                  </a:moveTo>
                  <a:lnTo>
                    <a:pt x="1898907" y="0"/>
                  </a:lnTo>
                  <a:lnTo>
                    <a:pt x="1898907" y="485563"/>
                  </a:lnTo>
                  <a:lnTo>
                    <a:pt x="0" y="485563"/>
                  </a:lnTo>
                  <a:lnTo>
                    <a:pt x="0" y="0"/>
                  </a:lnTo>
                  <a:close/>
                </a:path>
              </a:pathLst>
            </a:custGeom>
            <a:ln w="28575">
              <a:solidFill>
                <a:schemeClr val="accent1"/>
              </a:solidFill>
            </a:ln>
          </p:spPr>
          <p:style>
            <a:lnRef idx="2">
              <a:schemeClr val="accent2"/>
            </a:lnRef>
            <a:fillRef idx="1">
              <a:schemeClr val="lt1"/>
            </a:fillRef>
            <a:effectRef idx="0">
              <a:schemeClr val="accent2"/>
            </a:effectRef>
            <a:fontRef idx="minor">
              <a:schemeClr val="tx1">
                <a:hueOff val="0"/>
                <a:satOff val="0"/>
                <a:lumOff val="0"/>
                <a:alphaOff val="0"/>
              </a:schemeClr>
            </a:fontRef>
          </p:style>
          <p:txBody>
            <a:bodyPr spcFirstLastPara="0" vert="horz" wrap="square" lIns="64008" tIns="64008" rIns="64008" bIns="0" numCol="1" spcCol="1270" anchor="t" anchorCtr="0">
              <a:noAutofit/>
            </a:bodyPr>
            <a:lstStyle/>
            <a:p>
              <a:pPr marL="0" lvl="0" indent="0" algn="ctr" defTabSz="400050">
                <a:lnSpc>
                  <a:spcPct val="90000"/>
                </a:lnSpc>
                <a:spcBef>
                  <a:spcPct val="0"/>
                </a:spcBef>
                <a:spcAft>
                  <a:spcPct val="35000"/>
                </a:spcAft>
                <a:buNone/>
              </a:pPr>
              <a:r>
                <a:rPr kumimoji="1" lang="ja-JP" altLang="en-US" sz="1200" kern="1200" dirty="0">
                  <a:latin typeface="メイリオ" panose="020B0604030504040204" pitchFamily="50" charset="-128"/>
                  <a:ea typeface="メイリオ" panose="020B0604030504040204" pitchFamily="50" charset="-128"/>
                </a:rPr>
                <a:t>肥料袋　裏面</a:t>
              </a:r>
              <a:endParaRPr kumimoji="1" lang="en-US" altLang="ja-JP" sz="1200" kern="1200" dirty="0">
                <a:latin typeface="メイリオ" panose="020B0604030504040204" pitchFamily="50" charset="-128"/>
                <a:ea typeface="メイリオ" panose="020B0604030504040204" pitchFamily="50" charset="-128"/>
              </a:endParaRPr>
            </a:p>
            <a:p>
              <a:pPr marL="0" lvl="0" indent="0" algn="ctr" defTabSz="400050">
                <a:lnSpc>
                  <a:spcPct val="90000"/>
                </a:lnSpc>
                <a:spcBef>
                  <a:spcPct val="0"/>
                </a:spcBef>
                <a:spcAft>
                  <a:spcPct val="35000"/>
                </a:spcAft>
                <a:buNone/>
              </a:pPr>
              <a:r>
                <a:rPr kumimoji="1" lang="ja-JP" altLang="en-US" sz="1100" kern="1200" dirty="0">
                  <a:latin typeface="メイリオ" panose="020B0604030504040204" pitchFamily="50" charset="-128"/>
                  <a:ea typeface="メイリオ" panose="020B0604030504040204" pitchFamily="50" charset="-128"/>
                </a:rPr>
                <a:t>（原料が読めるように）</a:t>
              </a:r>
              <a:endParaRPr kumimoji="1" lang="en-US" altLang="ja-JP" sz="1100" kern="1200" dirty="0">
                <a:latin typeface="メイリオ" panose="020B0604030504040204" pitchFamily="50" charset="-128"/>
                <a:ea typeface="メイリオ" panose="020B0604030504040204" pitchFamily="50" charset="-128"/>
              </a:endParaRPr>
            </a:p>
          </p:txBody>
        </p:sp>
        <p:sp>
          <p:nvSpPr>
            <p:cNvPr id="10" name="四角形: 角を丸くする 9">
              <a:extLst>
                <a:ext uri="{FF2B5EF4-FFF2-40B4-BE49-F238E27FC236}">
                  <a16:creationId xmlns:a16="http://schemas.microsoft.com/office/drawing/2014/main" id="{C1E42061-80CF-4F76-8E64-786B8FBCF93F}"/>
                </a:ext>
              </a:extLst>
            </p:cNvPr>
            <p:cNvSpPr/>
            <p:nvPr/>
          </p:nvSpPr>
          <p:spPr>
            <a:xfrm>
              <a:off x="4664209" y="6471914"/>
              <a:ext cx="1942275" cy="2524959"/>
            </a:xfrm>
            <a:prstGeom prst="roundRect">
              <a:avLst/>
            </a:prstGeom>
            <a: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a:stretch>
                <a:fillRect t="-5000" b="-5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フリーフォーム: 図形 11">
              <a:extLst>
                <a:ext uri="{FF2B5EF4-FFF2-40B4-BE49-F238E27FC236}">
                  <a16:creationId xmlns:a16="http://schemas.microsoft.com/office/drawing/2014/main" id="{A1CF0E9D-A257-4352-8305-22DC6151DC4C}"/>
                </a:ext>
              </a:extLst>
            </p:cNvPr>
            <p:cNvSpPr/>
            <p:nvPr/>
          </p:nvSpPr>
          <p:spPr>
            <a:xfrm>
              <a:off x="4685893" y="8890604"/>
              <a:ext cx="1898907" cy="485563"/>
            </a:xfrm>
            <a:custGeom>
              <a:avLst/>
              <a:gdLst>
                <a:gd name="connsiteX0" fmla="*/ 0 w 1898907"/>
                <a:gd name="connsiteY0" fmla="*/ 0 h 485563"/>
                <a:gd name="connsiteX1" fmla="*/ 1898907 w 1898907"/>
                <a:gd name="connsiteY1" fmla="*/ 0 h 485563"/>
                <a:gd name="connsiteX2" fmla="*/ 1898907 w 1898907"/>
                <a:gd name="connsiteY2" fmla="*/ 485563 h 485563"/>
                <a:gd name="connsiteX3" fmla="*/ 0 w 1898907"/>
                <a:gd name="connsiteY3" fmla="*/ 485563 h 485563"/>
                <a:gd name="connsiteX4" fmla="*/ 0 w 1898907"/>
                <a:gd name="connsiteY4" fmla="*/ 0 h 485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8907" h="485563">
                  <a:moveTo>
                    <a:pt x="0" y="0"/>
                  </a:moveTo>
                  <a:lnTo>
                    <a:pt x="1898907" y="0"/>
                  </a:lnTo>
                  <a:lnTo>
                    <a:pt x="1898907" y="485563"/>
                  </a:lnTo>
                  <a:lnTo>
                    <a:pt x="0" y="485563"/>
                  </a:lnTo>
                  <a:lnTo>
                    <a:pt x="0" y="0"/>
                  </a:lnTo>
                  <a:close/>
                </a:path>
              </a:pathLst>
            </a:custGeom>
            <a:ln w="28575">
              <a:solidFill>
                <a:schemeClr val="accent1"/>
              </a:solidFill>
            </a:ln>
          </p:spPr>
          <p:style>
            <a:lnRef idx="2">
              <a:schemeClr val="accent2"/>
            </a:lnRef>
            <a:fillRef idx="1">
              <a:schemeClr val="lt1"/>
            </a:fillRef>
            <a:effectRef idx="0">
              <a:schemeClr val="accent2"/>
            </a:effectRef>
            <a:fontRef idx="minor">
              <a:schemeClr val="tx1">
                <a:hueOff val="0"/>
                <a:satOff val="0"/>
                <a:lumOff val="0"/>
                <a:alphaOff val="0"/>
              </a:schemeClr>
            </a:fontRef>
          </p:style>
          <p:txBody>
            <a:bodyPr spcFirstLastPara="0" vert="horz" wrap="square" lIns="78232" tIns="78232" rIns="78232" bIns="0" numCol="1" spcCol="1270" anchor="t" anchorCtr="0">
              <a:noAutofit/>
            </a:bodyPr>
            <a:lstStyle/>
            <a:p>
              <a:pPr marL="0" lvl="0" indent="0" algn="ctr" defTabSz="488950">
                <a:lnSpc>
                  <a:spcPct val="90000"/>
                </a:lnSpc>
                <a:spcBef>
                  <a:spcPct val="0"/>
                </a:spcBef>
                <a:spcAft>
                  <a:spcPct val="35000"/>
                </a:spcAft>
                <a:buNone/>
              </a:pPr>
              <a:r>
                <a:rPr kumimoji="1" lang="ja-JP" altLang="en-US" sz="1100" kern="1200" dirty="0">
                  <a:latin typeface="メイリオ" panose="020B0604030504040204" pitchFamily="50" charset="-128"/>
                  <a:ea typeface="メイリオ" panose="020B0604030504040204" pitchFamily="50" charset="-128"/>
                </a:rPr>
                <a:t>保証票（読める様に）</a:t>
              </a:r>
            </a:p>
          </p:txBody>
        </p:sp>
      </p:grpSp>
      <p:sp>
        <p:nvSpPr>
          <p:cNvPr id="11" name="大かっこ 10"/>
          <p:cNvSpPr/>
          <p:nvPr/>
        </p:nvSpPr>
        <p:spPr>
          <a:xfrm>
            <a:off x="169448" y="5434174"/>
            <a:ext cx="6549992" cy="1250506"/>
          </a:xfrm>
          <a:prstGeom prst="bracketPair">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4" name="テキスト ボックス 13"/>
          <p:cNvSpPr txBox="1"/>
          <p:nvPr/>
        </p:nvSpPr>
        <p:spPr>
          <a:xfrm>
            <a:off x="245651" y="5428763"/>
            <a:ext cx="6409356"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表面の</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対象経費</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に該当するものであれば、上記一例以外の銘柄でも</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本事業の対象とできる場合があります。</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メイリオ" panose="020B0604030504040204" pitchFamily="50" charset="-128"/>
                <a:ea typeface="メイリオ" panose="020B0604030504040204" pitchFamily="50" charset="-128"/>
              </a:rPr>
              <a:t>・保証票の種類に「堆肥」「特殊肥料入り指定混合肥料」等の該当の肥料の種類の</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メイリオ" panose="020B0604030504040204" pitchFamily="50" charset="-128"/>
                <a:ea typeface="メイリオ" panose="020B0604030504040204" pitchFamily="50" charset="-128"/>
              </a:rPr>
              <a:t>　記載があるもの。</a:t>
            </a:r>
            <a:endParaRPr kumimoji="1" lang="en-US" altLang="ja-JP" sz="1200" dirty="0">
              <a:solidFill>
                <a:prstClr val="black"/>
              </a:solidFill>
              <a:latin typeface="メイリオ" panose="020B0604030504040204" pitchFamily="50" charset="-128"/>
              <a:ea typeface="メイリオ" panose="020B0604030504040204"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・原料の一番左（割合が一番大きいもの）の記載が有機質である</a:t>
            </a:r>
            <a:r>
              <a:rPr kumimoji="1" lang="ja-JP" altLang="en-US" sz="1200" dirty="0">
                <a:solidFill>
                  <a:prstClr val="black"/>
                </a:solidFill>
                <a:latin typeface="メイリオ" panose="020B0604030504040204" pitchFamily="50" charset="-128"/>
                <a:ea typeface="メイリオ" panose="020B0604030504040204" pitchFamily="50" charset="-128"/>
              </a:rPr>
              <a:t>複合肥料</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メイリオ" panose="020B0604030504040204" pitchFamily="50" charset="-128"/>
                <a:ea typeface="メイリオ" panose="020B0604030504040204" pitchFamily="50" charset="-128"/>
              </a:rPr>
              <a:t>　</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その場合は肥料袋の写真を下記のように</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枚ずつ計</a:t>
            </a:r>
            <a:r>
              <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枚提出いただくようお願い致します。</a:t>
            </a:r>
          </a:p>
        </p:txBody>
      </p:sp>
      <p:sp>
        <p:nvSpPr>
          <p:cNvPr id="8" name="四角形: 角を丸くする 7">
            <a:extLst>
              <a:ext uri="{FF2B5EF4-FFF2-40B4-BE49-F238E27FC236}">
                <a16:creationId xmlns:a16="http://schemas.microsoft.com/office/drawing/2014/main" id="{356EB106-F659-4ABA-8A26-1192336D0C27}"/>
              </a:ext>
            </a:extLst>
          </p:cNvPr>
          <p:cNvSpPr/>
          <p:nvPr/>
        </p:nvSpPr>
        <p:spPr>
          <a:xfrm>
            <a:off x="286390" y="4872049"/>
            <a:ext cx="6210300" cy="419290"/>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tIns="108000" rtlCol="0" anchor="ctr"/>
          <a:lstStyle/>
          <a:p>
            <a:r>
              <a:rPr lang="en-US" altLang="ja-JP"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kern="0" dirty="0">
                <a:solidFill>
                  <a:schemeClr val="tx1"/>
                </a:solidFill>
                <a:latin typeface="メイリオ" panose="020B0604030504040204" pitchFamily="50" charset="-128"/>
                <a:ea typeface="メイリオ" panose="020B0604030504040204" pitchFamily="50" charset="-128"/>
                <a:cs typeface="Generic4-Regular"/>
              </a:rPr>
              <a:t>一例以外の銘柄について</a:t>
            </a:r>
            <a:r>
              <a:rPr lang="en-US" altLang="ja-JP" kern="0" dirty="0">
                <a:solidFill>
                  <a:schemeClr val="tx1"/>
                </a:solidFill>
                <a:latin typeface="メイリオ" panose="020B0604030504040204" pitchFamily="50" charset="-128"/>
                <a:ea typeface="メイリオ" panose="020B0604030504040204" pitchFamily="50" charset="-128"/>
                <a:cs typeface="Generic4-Regular"/>
              </a:rPr>
              <a:t>】</a:t>
            </a:r>
            <a:endParaRPr lang="ja-JP" altLang="en-US" kern="0" dirty="0">
              <a:solidFill>
                <a:schemeClr val="tx1"/>
              </a:solidFill>
              <a:latin typeface="メイリオ" panose="020B0604030504040204" pitchFamily="50" charset="-128"/>
              <a:ea typeface="メイリオ" panose="020B0604030504040204" pitchFamily="50" charset="-128"/>
              <a:cs typeface="Generic4-Regular"/>
            </a:endParaRPr>
          </a:p>
        </p:txBody>
      </p:sp>
      <p:graphicFrame>
        <p:nvGraphicFramePr>
          <p:cNvPr id="13" name="表 14">
            <a:extLst>
              <a:ext uri="{FF2B5EF4-FFF2-40B4-BE49-F238E27FC236}">
                <a16:creationId xmlns:a16="http://schemas.microsoft.com/office/drawing/2014/main" id="{AC5B4E23-A7BF-4E48-B82A-4B7D330CF264}"/>
              </a:ext>
            </a:extLst>
          </p:cNvPr>
          <p:cNvGraphicFramePr>
            <a:graphicFrameLocks noGrp="1"/>
          </p:cNvGraphicFramePr>
          <p:nvPr>
            <p:extLst>
              <p:ext uri="{D42A27DB-BD31-4B8C-83A1-F6EECF244321}">
                <p14:modId xmlns:p14="http://schemas.microsoft.com/office/powerpoint/2010/main" val="3342345269"/>
              </p:ext>
            </p:extLst>
          </p:nvPr>
        </p:nvGraphicFramePr>
        <p:xfrm>
          <a:off x="384173" y="612926"/>
          <a:ext cx="6120542" cy="4141557"/>
        </p:xfrm>
        <a:graphic>
          <a:graphicData uri="http://schemas.openxmlformats.org/drawingml/2006/table">
            <a:tbl>
              <a:tblPr firstRow="1" bandRow="1">
                <a:tableStyleId>{BC89EF96-8CEA-46FF-86C4-4CE0E7609802}</a:tableStyleId>
              </a:tblPr>
              <a:tblGrid>
                <a:gridCol w="2594378">
                  <a:extLst>
                    <a:ext uri="{9D8B030D-6E8A-4147-A177-3AD203B41FA5}">
                      <a16:colId xmlns:a16="http://schemas.microsoft.com/office/drawing/2014/main" val="350708845"/>
                    </a:ext>
                  </a:extLst>
                </a:gridCol>
                <a:gridCol w="2805021">
                  <a:extLst>
                    <a:ext uri="{9D8B030D-6E8A-4147-A177-3AD203B41FA5}">
                      <a16:colId xmlns:a16="http://schemas.microsoft.com/office/drawing/2014/main" val="1397962410"/>
                    </a:ext>
                  </a:extLst>
                </a:gridCol>
                <a:gridCol w="721143">
                  <a:extLst>
                    <a:ext uri="{9D8B030D-6E8A-4147-A177-3AD203B41FA5}">
                      <a16:colId xmlns:a16="http://schemas.microsoft.com/office/drawing/2014/main" val="1490550774"/>
                    </a:ext>
                  </a:extLst>
                </a:gridCol>
              </a:tblGrid>
              <a:tr h="396756">
                <a:tc>
                  <a:txBody>
                    <a:bodyPr/>
                    <a:lstStyle/>
                    <a:p>
                      <a:pPr algn="ctr"/>
                      <a:r>
                        <a:rPr kumimoji="1" lang="ja-JP" altLang="en-US" dirty="0">
                          <a:solidFill>
                            <a:sysClr val="windowText" lastClr="000000"/>
                          </a:solidFill>
                        </a:rPr>
                        <a:t>肥料の名称</a:t>
                      </a:r>
                      <a:endParaRPr kumimoji="1" lang="en-US" altLang="ja-JP" dirty="0">
                        <a:solidFill>
                          <a:sysClr val="windowText" lastClr="000000"/>
                        </a:solidFill>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dirty="0">
                          <a:solidFill>
                            <a:sysClr val="windowText" lastClr="000000"/>
                          </a:solidFill>
                        </a:rPr>
                        <a:t>届出した都道府県・登録番号</a:t>
                      </a:r>
                      <a:endParaRPr kumimoji="1" lang="en-US" altLang="ja-JP" dirty="0">
                        <a:solidFill>
                          <a:sysClr val="windowText" lastClr="000000"/>
                        </a:solidFill>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dirty="0">
                          <a:solidFill>
                            <a:sysClr val="windowText" lastClr="000000"/>
                          </a:solidFill>
                        </a:rPr>
                        <a:t>取扱</a:t>
                      </a:r>
                      <a:endParaRPr kumimoji="1" lang="en-US" altLang="ja-JP" dirty="0">
                        <a:solidFill>
                          <a:sysClr val="windowText" lastClr="000000"/>
                        </a:solidFill>
                      </a:endParaRPr>
                    </a:p>
                  </a:txBody>
                  <a:tcPr anchor="ctr"/>
                </a:tc>
                <a:extLst>
                  <a:ext uri="{0D108BD9-81ED-4DB2-BD59-A6C34878D82A}">
                    <a16:rowId xmlns:a16="http://schemas.microsoft.com/office/drawing/2014/main" val="3803220159"/>
                  </a:ext>
                </a:extLst>
              </a:tr>
              <a:tr h="240939">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団粒</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b"/>
                </a:tc>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福島県第</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895</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号</a:t>
                      </a:r>
                    </a:p>
                  </a:txBody>
                  <a:tcPr marL="6350" marR="6350" marT="6350" marB="0" anchor="b"/>
                </a:tc>
                <a:tc>
                  <a:txBody>
                    <a:bodyPr/>
                    <a:lstStyle/>
                    <a:p>
                      <a:pPr algn="ctr"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ＪＡ</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b"/>
                </a:tc>
                <a:extLst>
                  <a:ext uri="{0D108BD9-81ED-4DB2-BD59-A6C34878D82A}">
                    <a16:rowId xmlns:a16="http://schemas.microsoft.com/office/drawing/2014/main" val="1727235012"/>
                  </a:ext>
                </a:extLst>
              </a:tr>
              <a:tr h="232288">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游ゴシック" panose="020B0400000000000000" pitchFamily="50" charset="-128"/>
                          <a:ea typeface="+mn-ea"/>
                        </a:rPr>
                        <a:t>ぐんま野菜応援団</a:t>
                      </a:r>
                      <a:r>
                        <a:rPr lang="en-US" altLang="ja-JP" sz="1100" b="0" i="0" u="none" strike="noStrike" dirty="0">
                          <a:solidFill>
                            <a:srgbClr val="000000"/>
                          </a:solidFill>
                          <a:effectLst/>
                          <a:latin typeface="游ゴシック" panose="020B0400000000000000" pitchFamily="50" charset="-128"/>
                          <a:ea typeface="+mn-ea"/>
                        </a:rPr>
                        <a:t>808</a:t>
                      </a:r>
                      <a:r>
                        <a:rPr lang="ja-JP" altLang="en-US" sz="1100" b="0" i="0" u="none" strike="noStrike" dirty="0">
                          <a:solidFill>
                            <a:srgbClr val="000000"/>
                          </a:solidFill>
                          <a:effectLst/>
                          <a:latin typeface="游ゴシック" panose="020B0400000000000000" pitchFamily="50" charset="-128"/>
                          <a:ea typeface="+mn-ea"/>
                        </a:rPr>
                        <a:t>Ｐ</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b"/>
                </a:tc>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ＪＡ</a:t>
                      </a:r>
                      <a:endParaRPr kumimoji="1" lang="en-US" altLang="ja-JP"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txBody>
                  <a:tcPr marL="6350" marR="6350" marT="6350" marB="0" anchor="b"/>
                </a:tc>
                <a:extLst>
                  <a:ext uri="{0D108BD9-81ED-4DB2-BD59-A6C34878D82A}">
                    <a16:rowId xmlns:a16="http://schemas.microsoft.com/office/drawing/2014/main" val="134623570"/>
                  </a:ext>
                </a:extLst>
              </a:tr>
              <a:tr h="232288">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游ゴシック" panose="020B0400000000000000" pitchFamily="50" charset="-128"/>
                          <a:ea typeface="+mn-ea"/>
                        </a:rPr>
                        <a:t>粒状発酵有機</a:t>
                      </a:r>
                      <a:r>
                        <a:rPr lang="en-US" altLang="ja-JP" sz="1100" b="0" i="0" u="none" strike="noStrike" dirty="0">
                          <a:solidFill>
                            <a:srgbClr val="000000"/>
                          </a:solidFill>
                          <a:effectLst/>
                          <a:latin typeface="游ゴシック" panose="020B0400000000000000" pitchFamily="50" charset="-128"/>
                          <a:ea typeface="+mn-ea"/>
                        </a:rPr>
                        <a:t>634(</a:t>
                      </a:r>
                      <a:r>
                        <a:rPr lang="ja-JP" altLang="en-US" sz="1100" b="0" i="0" u="none" strike="noStrike" dirty="0">
                          <a:solidFill>
                            <a:srgbClr val="000000"/>
                          </a:solidFill>
                          <a:effectLst/>
                          <a:latin typeface="游ゴシック" panose="020B0400000000000000" pitchFamily="50" charset="-128"/>
                          <a:ea typeface="+mn-ea"/>
                        </a:rPr>
                        <a:t>むさし）</a:t>
                      </a:r>
                    </a:p>
                  </a:txBody>
                  <a:tcPr marL="6350" marR="6350" marT="6350" marB="0" anchor="b"/>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游ゴシック" panose="020B0400000000000000" pitchFamily="50" charset="-128"/>
                          <a:ea typeface="+mn-ea"/>
                        </a:rPr>
                        <a:t>　</a:t>
                      </a:r>
                      <a:r>
                        <a:rPr lang="en-US" altLang="ja-JP" sz="1100" b="0" i="0" u="none" strike="noStrike" dirty="0">
                          <a:solidFill>
                            <a:srgbClr val="000000"/>
                          </a:solidFill>
                          <a:effectLst/>
                          <a:latin typeface="游ゴシック" panose="020B0400000000000000" pitchFamily="50" charset="-128"/>
                          <a:ea typeface="+mn-ea"/>
                        </a:rPr>
                        <a:t>-</a:t>
                      </a:r>
                      <a:endParaRPr lang="ja-JP" altLang="en-US" sz="1100" b="0" i="0" u="none" strike="noStrike" dirty="0">
                        <a:solidFill>
                          <a:srgbClr val="000000"/>
                        </a:solidFill>
                        <a:effectLst/>
                        <a:latin typeface="游ゴシック" panose="020B0400000000000000" pitchFamily="50" charset="-128"/>
                        <a:ea typeface="+mn-ea"/>
                      </a:endParaRPr>
                    </a:p>
                  </a:txBody>
                  <a:tcPr marL="6350" marR="6350" marT="6350"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ＪＡ</a:t>
                      </a:r>
                      <a:endParaRPr kumimoji="1" lang="en-US" altLang="ja-JP"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txBody>
                  <a:tcPr marL="6350" marR="6350" marT="6350" marB="0" anchor="b"/>
                </a:tc>
                <a:extLst>
                  <a:ext uri="{0D108BD9-81ED-4DB2-BD59-A6C34878D82A}">
                    <a16:rowId xmlns:a16="http://schemas.microsoft.com/office/drawing/2014/main" val="3199941136"/>
                  </a:ext>
                </a:extLst>
              </a:tr>
              <a:tr h="232288">
                <a:tc>
                  <a:txBody>
                    <a:bodyPr/>
                    <a:lstStyle/>
                    <a:p>
                      <a:pPr algn="l" fontAlgn="b"/>
                      <a:r>
                        <a:rPr lang="ja-JP" altLang="en-US" sz="1100" b="0" i="0" u="none" strike="noStrike" dirty="0">
                          <a:solidFill>
                            <a:srgbClr val="000000"/>
                          </a:solidFill>
                          <a:effectLst/>
                          <a:latin typeface="游ゴシック" panose="020B0400000000000000" pitchFamily="50" charset="-128"/>
                          <a:ea typeface="+mn-ea"/>
                        </a:rPr>
                        <a:t>レオグリーン</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b"/>
                </a:tc>
                <a:tc>
                  <a:txBody>
                    <a:bodyPr/>
                    <a:lstStyle/>
                    <a:p>
                      <a:pPr algn="l" fontAlgn="b"/>
                      <a:r>
                        <a:rPr lang="ja-JP" altLang="en-US" sz="1100" b="0" i="0" u="none" strike="noStrike" dirty="0">
                          <a:solidFill>
                            <a:srgbClr val="000000"/>
                          </a:solidFill>
                          <a:effectLst/>
                          <a:latin typeface="游ゴシック" panose="020B0400000000000000" pitchFamily="50" charset="-128"/>
                          <a:ea typeface="+mn-ea"/>
                        </a:rPr>
                        <a:t>埼玉県特肥第</a:t>
                      </a:r>
                      <a:r>
                        <a:rPr lang="en-US" altLang="ja-JP" sz="1100" b="0" i="0" u="none" strike="noStrike" dirty="0">
                          <a:solidFill>
                            <a:srgbClr val="000000"/>
                          </a:solidFill>
                          <a:effectLst/>
                          <a:latin typeface="游ゴシック" panose="020B0400000000000000" pitchFamily="50" charset="-128"/>
                          <a:ea typeface="+mn-ea"/>
                        </a:rPr>
                        <a:t>1058</a:t>
                      </a:r>
                      <a:r>
                        <a:rPr lang="ja-JP" altLang="en-US" sz="1100" b="0" i="0" u="none" strike="noStrike" dirty="0">
                          <a:solidFill>
                            <a:srgbClr val="000000"/>
                          </a:solidFill>
                          <a:effectLst/>
                          <a:latin typeface="游ゴシック" panose="020B0400000000000000" pitchFamily="50" charset="-128"/>
                          <a:ea typeface="+mn-ea"/>
                        </a:rPr>
                        <a:t>号</a:t>
                      </a:r>
                    </a:p>
                  </a:txBody>
                  <a:tcPr marL="6350" marR="6350" marT="6350"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ＪＡ</a:t>
                      </a:r>
                      <a:endParaRPr kumimoji="1" lang="en-US" altLang="ja-JP"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txBody>
                  <a:tcPr marL="6350" marR="6350" marT="6350" marB="0" anchor="b"/>
                </a:tc>
                <a:extLst>
                  <a:ext uri="{0D108BD9-81ED-4DB2-BD59-A6C34878D82A}">
                    <a16:rowId xmlns:a16="http://schemas.microsoft.com/office/drawing/2014/main" val="2751703587"/>
                  </a:ext>
                </a:extLst>
              </a:tr>
              <a:tr h="232288">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ぐんま野菜応援団</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834</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ＢＲ</a:t>
                      </a:r>
                    </a:p>
                  </a:txBody>
                  <a:tcPr marL="6350" marR="6350" marT="6350" marB="0" anchor="b"/>
                </a:tc>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ＪＡ</a:t>
                      </a:r>
                      <a:endParaRPr kumimoji="1" lang="en-US" altLang="ja-JP"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txBody>
                  <a:tcPr marL="6350" marR="6350" marT="6350" marB="0" anchor="b"/>
                </a:tc>
                <a:extLst>
                  <a:ext uri="{0D108BD9-81ED-4DB2-BD59-A6C34878D82A}">
                    <a16:rowId xmlns:a16="http://schemas.microsoft.com/office/drawing/2014/main" val="3080200487"/>
                  </a:ext>
                </a:extLst>
              </a:tr>
              <a:tr h="232288">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游ゴシック" panose="020B0400000000000000" pitchFamily="50" charset="-128"/>
                          <a:ea typeface="+mn-ea"/>
                        </a:rPr>
                        <a:t>エコレット</a:t>
                      </a:r>
                      <a:r>
                        <a:rPr lang="en-US" altLang="ja-JP" sz="1100" b="0" i="0" u="none" strike="noStrike" dirty="0">
                          <a:solidFill>
                            <a:srgbClr val="000000"/>
                          </a:solidFill>
                          <a:effectLst/>
                          <a:latin typeface="游ゴシック" panose="020B0400000000000000" pitchFamily="50" charset="-128"/>
                          <a:ea typeface="+mn-ea"/>
                        </a:rPr>
                        <a:t>208</a:t>
                      </a:r>
                      <a:r>
                        <a:rPr lang="ja-JP" altLang="en-US" sz="1100" b="0" i="0" u="none" strike="noStrike" dirty="0">
                          <a:solidFill>
                            <a:srgbClr val="000000"/>
                          </a:solidFill>
                          <a:effectLst/>
                          <a:latin typeface="游ゴシック" panose="020B0400000000000000" pitchFamily="50" charset="-128"/>
                          <a:ea typeface="+mn-ea"/>
                        </a:rPr>
                        <a:t>号</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b"/>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ja-JP" altLang="en-US" sz="1100" b="0" i="0" u="none" strike="noStrike" dirty="0">
                          <a:solidFill>
                            <a:srgbClr val="000000"/>
                          </a:solidFill>
                          <a:effectLst/>
                          <a:latin typeface="游ゴシック" panose="020B0400000000000000" pitchFamily="50" charset="-128"/>
                          <a:ea typeface="+mn-ea"/>
                        </a:rPr>
                        <a:t>生第</a:t>
                      </a:r>
                      <a:r>
                        <a:rPr lang="en-US" altLang="ja-JP" sz="1100" b="0" i="0" u="none" strike="noStrike" dirty="0">
                          <a:solidFill>
                            <a:srgbClr val="000000"/>
                          </a:solidFill>
                          <a:effectLst/>
                          <a:latin typeface="游ゴシック" panose="020B0400000000000000" pitchFamily="50" charset="-128"/>
                          <a:ea typeface="+mn-ea"/>
                        </a:rPr>
                        <a:t>93784</a:t>
                      </a:r>
                      <a:r>
                        <a:rPr lang="ja-JP" altLang="en-US" sz="1100" b="0" i="0" u="none" strike="noStrike" dirty="0">
                          <a:solidFill>
                            <a:srgbClr val="000000"/>
                          </a:solidFill>
                          <a:effectLst/>
                          <a:latin typeface="游ゴシック" panose="020B0400000000000000" pitchFamily="50" charset="-128"/>
                          <a:ea typeface="+mn-ea"/>
                        </a:rPr>
                        <a:t>号</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ＪＡ</a:t>
                      </a:r>
                      <a:endParaRPr kumimoji="1" lang="en-US" altLang="ja-JP"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txBody>
                  <a:tcPr marL="6350" marR="6350" marT="6350" marB="0" anchor="b"/>
                </a:tc>
                <a:extLst>
                  <a:ext uri="{0D108BD9-81ED-4DB2-BD59-A6C34878D82A}">
                    <a16:rowId xmlns:a16="http://schemas.microsoft.com/office/drawing/2014/main" val="3159333025"/>
                  </a:ext>
                </a:extLst>
              </a:tr>
              <a:tr h="232288">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団粒ペレット</a:t>
                      </a:r>
                    </a:p>
                  </a:txBody>
                  <a:tcPr marL="6350" marR="6350" marT="6350" marB="0" anchor="b"/>
                </a:tc>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福島県第</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895</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号</a:t>
                      </a:r>
                    </a:p>
                  </a:txBody>
                  <a:tcPr marL="6350" marR="6350" marT="6350"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ＪＡ</a:t>
                      </a:r>
                      <a:endParaRPr kumimoji="1" lang="en-US" altLang="ja-JP"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txBody>
                  <a:tcPr marL="6350" marR="6350" marT="6350" marB="0" anchor="b"/>
                </a:tc>
                <a:extLst>
                  <a:ext uri="{0D108BD9-81ED-4DB2-BD59-A6C34878D82A}">
                    <a16:rowId xmlns:a16="http://schemas.microsoft.com/office/drawing/2014/main" val="2528551903"/>
                  </a:ext>
                </a:extLst>
              </a:tr>
              <a:tr h="245579">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菜活有機</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088</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b"/>
                </a:tc>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ＪＡ</a:t>
                      </a:r>
                      <a:endParaRPr kumimoji="1" lang="en-US" altLang="ja-JP"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txBody>
                  <a:tcPr marL="6350" marR="6350" marT="6350" marB="0" anchor="b"/>
                </a:tc>
                <a:extLst>
                  <a:ext uri="{0D108BD9-81ED-4DB2-BD59-A6C34878D82A}">
                    <a16:rowId xmlns:a16="http://schemas.microsoft.com/office/drawing/2014/main" val="872262546"/>
                  </a:ext>
                </a:extLst>
              </a:tr>
              <a:tr h="242501">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レオグリーン特号</a:t>
                      </a:r>
                    </a:p>
                  </a:txBody>
                  <a:tcPr marL="6350" marR="6350" marT="6350" marB="0" anchor="b"/>
                </a:tc>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埼玉県特肥第</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1052</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号</a:t>
                      </a:r>
                    </a:p>
                  </a:txBody>
                  <a:tcPr marL="6350" marR="6350" marT="6350"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ＪＡ</a:t>
                      </a:r>
                      <a:endParaRPr kumimoji="1" lang="en-US" altLang="ja-JP"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txBody>
                  <a:tcPr marL="6350" marR="6350" marT="6350" marB="0" anchor="b"/>
                </a:tc>
                <a:extLst>
                  <a:ext uri="{0D108BD9-81ED-4DB2-BD59-A6C34878D82A}">
                    <a16:rowId xmlns:a16="http://schemas.microsoft.com/office/drawing/2014/main" val="1388428513"/>
                  </a:ext>
                </a:extLst>
              </a:tr>
              <a:tr h="232288">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ペレカ有機</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020</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b"/>
                </a:tc>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a:t>
                      </a:r>
                      <a:endPar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ＪＡ</a:t>
                      </a:r>
                      <a:endParaRPr kumimoji="1" lang="en-US" altLang="ja-JP"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txBody>
                  <a:tcPr marL="6350" marR="6350" marT="6350" marB="0" anchor="b"/>
                </a:tc>
                <a:extLst>
                  <a:ext uri="{0D108BD9-81ED-4DB2-BD59-A6C34878D82A}">
                    <a16:rowId xmlns:a16="http://schemas.microsoft.com/office/drawing/2014/main" val="2374701304"/>
                  </a:ext>
                </a:extLst>
              </a:tr>
              <a:tr h="236077">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タキアーゼＳ</a:t>
                      </a:r>
                    </a:p>
                  </a:txBody>
                  <a:tcPr marL="6350" marR="6350" marT="6350" marB="0" anchor="b"/>
                </a:tc>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兵庫県第</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349</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号</a:t>
                      </a:r>
                    </a:p>
                  </a:txBody>
                  <a:tcPr marL="6350" marR="6350" marT="6350"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商系</a:t>
                      </a:r>
                      <a:endParaRPr kumimoji="1" lang="en-US" altLang="ja-JP"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txBody>
                  <a:tcPr marL="6350" marR="6350" marT="6350" marB="0" anchor="b"/>
                </a:tc>
                <a:extLst>
                  <a:ext uri="{0D108BD9-81ED-4DB2-BD59-A6C34878D82A}">
                    <a16:rowId xmlns:a16="http://schemas.microsoft.com/office/drawing/2014/main" val="2242657487"/>
                  </a:ext>
                </a:extLst>
              </a:tr>
              <a:tr h="232288">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しき島</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号</a:t>
                      </a:r>
                    </a:p>
                  </a:txBody>
                  <a:tcPr marL="6350" marR="6350" marT="6350" marB="0" anchor="b"/>
                </a:tc>
                <a:tc>
                  <a:txBody>
                    <a:bodyPr/>
                    <a:lstStyle/>
                    <a:p>
                      <a:pPr algn="l" fontAlgn="b"/>
                      <a:r>
                        <a:rPr lang="zh-CN" altLang="en-US" sz="1100" b="0" i="0" u="none" strike="noStrike" dirty="0">
                          <a:solidFill>
                            <a:srgbClr val="000000"/>
                          </a:solidFill>
                          <a:effectLst/>
                          <a:latin typeface="游ゴシック" panose="020B0400000000000000" pitchFamily="50" charset="-128"/>
                          <a:ea typeface="游ゴシック" panose="020B0400000000000000" pitchFamily="50" charset="-128"/>
                        </a:rPr>
                        <a:t>生第</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68119</a:t>
                      </a:r>
                      <a:r>
                        <a:rPr lang="zh-CN" altLang="en-US" sz="1100" b="0" i="0" u="none" strike="noStrike" dirty="0">
                          <a:solidFill>
                            <a:srgbClr val="000000"/>
                          </a:solidFill>
                          <a:effectLst/>
                          <a:latin typeface="游ゴシック" panose="020B0400000000000000" pitchFamily="50" charset="-128"/>
                          <a:ea typeface="游ゴシック" panose="020B0400000000000000" pitchFamily="50" charset="-128"/>
                        </a:rPr>
                        <a:t>号</a:t>
                      </a:r>
                    </a:p>
                  </a:txBody>
                  <a:tcPr marL="9525" marR="9525" marT="9525"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商系</a:t>
                      </a:r>
                    </a:p>
                  </a:txBody>
                  <a:tcPr marL="6350" marR="6350" marT="6350" marB="0" anchor="b"/>
                </a:tc>
                <a:extLst>
                  <a:ext uri="{0D108BD9-81ED-4DB2-BD59-A6C34878D82A}">
                    <a16:rowId xmlns:a16="http://schemas.microsoft.com/office/drawing/2014/main" val="2051949262"/>
                  </a:ext>
                </a:extLst>
              </a:tr>
              <a:tr h="232288">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明星</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号</a:t>
                      </a:r>
                    </a:p>
                  </a:txBody>
                  <a:tcPr marL="9525" marR="9525" marT="9525" marB="0" anchor="b"/>
                </a:tc>
                <a:tc>
                  <a:txBody>
                    <a:bodyPr/>
                    <a:lstStyle/>
                    <a:p>
                      <a:pPr algn="l" fontAlgn="b"/>
                      <a:r>
                        <a:rPr lang="zh-CN" altLang="en-US" sz="1100" b="0" i="0" u="none" strike="noStrike" dirty="0">
                          <a:solidFill>
                            <a:srgbClr val="000000"/>
                          </a:solidFill>
                          <a:effectLst/>
                          <a:latin typeface="游ゴシック" panose="020B0400000000000000" pitchFamily="50" charset="-128"/>
                          <a:ea typeface="游ゴシック" panose="020B0400000000000000" pitchFamily="50" charset="-128"/>
                        </a:rPr>
                        <a:t>生第</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72146</a:t>
                      </a:r>
                      <a:r>
                        <a:rPr lang="zh-CN" altLang="en-US" sz="1100" b="0" i="0" u="none" strike="noStrike" dirty="0">
                          <a:solidFill>
                            <a:srgbClr val="000000"/>
                          </a:solidFill>
                          <a:effectLst/>
                          <a:latin typeface="游ゴシック" panose="020B0400000000000000" pitchFamily="50" charset="-128"/>
                          <a:ea typeface="游ゴシック" panose="020B0400000000000000" pitchFamily="50" charset="-128"/>
                        </a:rPr>
                        <a:t>号</a:t>
                      </a:r>
                    </a:p>
                  </a:txBody>
                  <a:tcPr marL="9525" marR="9525" marT="9525"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mn-cs"/>
                        </a:rPr>
                        <a:t>商系</a:t>
                      </a:r>
                      <a:endPar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a:txBody>
                  <a:tcPr marL="6350" marR="6350" marT="6350" marB="0" anchor="b"/>
                </a:tc>
                <a:extLst>
                  <a:ext uri="{0D108BD9-81ED-4DB2-BD59-A6C34878D82A}">
                    <a16:rowId xmlns:a16="http://schemas.microsoft.com/office/drawing/2014/main" val="1892842517"/>
                  </a:ext>
                </a:extLst>
              </a:tr>
              <a:tr h="224537">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燦々有機</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100</a:t>
                      </a:r>
                    </a:p>
                  </a:txBody>
                  <a:tcPr marL="9525" marR="9525" marT="9525" marB="0" anchor="b"/>
                </a:tc>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千葉県第</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1269</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号</a:t>
                      </a:r>
                    </a:p>
                  </a:txBody>
                  <a:tcPr marL="9525" marR="9525" marT="9525"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商系</a:t>
                      </a:r>
                    </a:p>
                  </a:txBody>
                  <a:tcPr marL="6350" marR="6350" marT="6350" marB="0" anchor="b"/>
                </a:tc>
                <a:extLst>
                  <a:ext uri="{0D108BD9-81ED-4DB2-BD59-A6C34878D82A}">
                    <a16:rowId xmlns:a16="http://schemas.microsoft.com/office/drawing/2014/main" val="3390964385"/>
                  </a:ext>
                </a:extLst>
              </a:tr>
              <a:tr h="232288">
                <a:tc>
                  <a:txBody>
                    <a:bodyPr/>
                    <a:lstStyle/>
                    <a:p>
                      <a:pPr algn="l" fontAlgn="b"/>
                      <a:r>
                        <a:rPr lang="ja-JP" altLang="en-US" sz="1100" b="0" i="0" u="none" strike="noStrike">
                          <a:solidFill>
                            <a:srgbClr val="000000"/>
                          </a:solidFill>
                          <a:effectLst/>
                          <a:latin typeface="游ゴシック" panose="020B0400000000000000" pitchFamily="50" charset="-128"/>
                          <a:ea typeface="游ゴシック" panose="020B0400000000000000" pitchFamily="50" charset="-128"/>
                        </a:rPr>
                        <a:t>ネオソイルパワー</a:t>
                      </a:r>
                    </a:p>
                  </a:txBody>
                  <a:tcPr marL="9525" marR="9525" marT="9525" marB="0" anchor="b"/>
                </a:tc>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生第</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80752</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号</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商系</a:t>
                      </a:r>
                    </a:p>
                  </a:txBody>
                  <a:tcPr marL="6350" marR="6350" marT="6350" marB="0" anchor="b"/>
                </a:tc>
                <a:extLst>
                  <a:ext uri="{0D108BD9-81ED-4DB2-BD59-A6C34878D82A}">
                    <a16:rowId xmlns:a16="http://schemas.microsoft.com/office/drawing/2014/main" val="3010207008"/>
                  </a:ext>
                </a:extLst>
              </a:tr>
              <a:tr h="232288">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フジミバーク</a:t>
                      </a:r>
                    </a:p>
                  </a:txBody>
                  <a:tcPr marL="9525" marR="9525" marT="9525" marB="0" anchor="b"/>
                </a:tc>
                <a:tc>
                  <a:txBody>
                    <a:bodyPr/>
                    <a:lstStyle/>
                    <a:p>
                      <a:pPr algn="l" fontAlgn="b"/>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生第</a:t>
                      </a:r>
                      <a:r>
                        <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rPr>
                        <a:t>81024</a:t>
                      </a:r>
                      <a:r>
                        <a:rPr lang="ja-JP" altLang="en-US" sz="1100" b="0" i="0" u="none" strike="noStrike" dirty="0">
                          <a:solidFill>
                            <a:srgbClr val="000000"/>
                          </a:solidFill>
                          <a:effectLst/>
                          <a:latin typeface="游ゴシック" panose="020B0400000000000000" pitchFamily="50" charset="-128"/>
                          <a:ea typeface="游ゴシック" panose="020B0400000000000000" pitchFamily="50" charset="-128"/>
                        </a:rPr>
                        <a:t>号</a:t>
                      </a:r>
                      <a:endParaRPr lang="en-US" altLang="ja-JP" sz="1100" b="0" i="0" u="none" strike="noStrike" dirty="0">
                        <a:solidFill>
                          <a:srgbClr val="000000"/>
                        </a:solidFill>
                        <a:effectLst/>
                        <a:latin typeface="游ゴシック" panose="020B0400000000000000" pitchFamily="50" charset="-128"/>
                        <a:ea typeface="游ゴシック" panose="020B0400000000000000" pitchFamily="50" charset="-128"/>
                      </a:endParaRPr>
                    </a:p>
                  </a:txBody>
                  <a:tcPr marL="9525" marR="9525" marT="9525" marB="0" anchor="b"/>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商系</a:t>
                      </a:r>
                    </a:p>
                  </a:txBody>
                  <a:tcPr marL="6350" marR="6350" marT="6350" marB="0" anchor="b"/>
                </a:tc>
                <a:extLst>
                  <a:ext uri="{0D108BD9-81ED-4DB2-BD59-A6C34878D82A}">
                    <a16:rowId xmlns:a16="http://schemas.microsoft.com/office/drawing/2014/main" val="4140951979"/>
                  </a:ext>
                </a:extLst>
              </a:tr>
            </a:tbl>
          </a:graphicData>
        </a:graphic>
      </p:graphicFrame>
    </p:spTree>
    <p:extLst>
      <p:ext uri="{BB962C8B-B14F-4D97-AF65-F5344CB8AC3E}">
        <p14:creationId xmlns:p14="http://schemas.microsoft.com/office/powerpoint/2010/main" val="3740653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6">
            <a:extLst>
              <a:ext uri="{FF2B5EF4-FFF2-40B4-BE49-F238E27FC236}">
                <a16:creationId xmlns:a16="http://schemas.microsoft.com/office/drawing/2014/main" id="{C57DC1E0-E4C3-4E45-B514-F01E7B595826}"/>
              </a:ext>
            </a:extLst>
          </p:cNvPr>
          <p:cNvSpPr/>
          <p:nvPr/>
        </p:nvSpPr>
        <p:spPr>
          <a:xfrm>
            <a:off x="323850" y="150279"/>
            <a:ext cx="6210300" cy="476388"/>
          </a:xfrm>
          <a:prstGeom prst="roundRect">
            <a:avLst/>
          </a:prstGeom>
          <a:noFill/>
          <a:ln w="38100" cap="flat" cmpd="sng" algn="ctr">
            <a:solidFill>
              <a:schemeClr val="accent1"/>
            </a:solidFill>
            <a:prstDash val="solid"/>
            <a:round/>
            <a:headEnd type="none" w="med" len="med"/>
            <a:tailEnd type="none" w="med" len="med"/>
          </a:ln>
          <a:effectLst/>
        </p:spPr>
        <p:txBody>
          <a:bodyPr rot="0" spcFirstLastPara="0" vert="horz" wrap="square" lIns="91440" tIns="10800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0"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申請方法</a:t>
            </a:r>
            <a:r>
              <a:rPr kumimoji="0" lang="en-US" altLang="ja-JP"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0"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について</a:t>
            </a:r>
          </a:p>
        </p:txBody>
      </p:sp>
      <p:sp>
        <p:nvSpPr>
          <p:cNvPr id="6" name="四角形: 角を丸くする 5">
            <a:extLst>
              <a:ext uri="{FF2B5EF4-FFF2-40B4-BE49-F238E27FC236}">
                <a16:creationId xmlns:a16="http://schemas.microsoft.com/office/drawing/2014/main" id="{9F67E76B-D8E1-4371-8846-5C5D898C3C2F}"/>
              </a:ext>
            </a:extLst>
          </p:cNvPr>
          <p:cNvSpPr/>
          <p:nvPr/>
        </p:nvSpPr>
        <p:spPr>
          <a:xfrm>
            <a:off x="323850" y="717683"/>
            <a:ext cx="6210300" cy="381000"/>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tIns="108000" rIns="90000" rtlCol="0" anchor="ctr"/>
          <a:lstStyle/>
          <a:p>
            <a:r>
              <a:rPr lang="ja-JP" altLang="en-US" sz="1600" b="1" kern="0" dirty="0">
                <a:solidFill>
                  <a:schemeClr val="tx1"/>
                </a:solidFill>
                <a:latin typeface="メイリオ" panose="020B0604030504040204" pitchFamily="50" charset="-128"/>
                <a:ea typeface="メイリオ" panose="020B0604030504040204" pitchFamily="50" charset="-128"/>
                <a:cs typeface="Generic4-Regular"/>
              </a:rPr>
              <a:t>●申請受付会日程　　申請期間：</a:t>
            </a:r>
            <a:r>
              <a:rPr lang="en-US" altLang="ja-JP" sz="1600" b="1" kern="0" dirty="0">
                <a:solidFill>
                  <a:schemeClr val="tx1"/>
                </a:solidFill>
                <a:latin typeface="メイリオ" panose="020B0604030504040204" pitchFamily="50" charset="-128"/>
                <a:ea typeface="メイリオ" panose="020B0604030504040204" pitchFamily="50" charset="-128"/>
                <a:cs typeface="Generic4-Regular"/>
              </a:rPr>
              <a:t>10</a:t>
            </a:r>
            <a:r>
              <a:rPr lang="ja-JP" altLang="en-US" sz="1600" b="1" kern="0" dirty="0">
                <a:solidFill>
                  <a:schemeClr val="tx1"/>
                </a:solidFill>
                <a:latin typeface="メイリオ" panose="020B0604030504040204" pitchFamily="50" charset="-128"/>
                <a:ea typeface="メイリオ" panose="020B0604030504040204" pitchFamily="50" charset="-128"/>
                <a:cs typeface="Generic4-Regular"/>
              </a:rPr>
              <a:t>月</a:t>
            </a:r>
            <a:r>
              <a:rPr lang="en-US" altLang="ja-JP" sz="1600" b="1" kern="0" dirty="0">
                <a:solidFill>
                  <a:schemeClr val="tx1"/>
                </a:solidFill>
                <a:latin typeface="メイリオ" panose="020B0604030504040204" pitchFamily="50" charset="-128"/>
                <a:ea typeface="メイリオ" panose="020B0604030504040204" pitchFamily="50" charset="-128"/>
                <a:cs typeface="Generic4-Regular"/>
              </a:rPr>
              <a:t>26</a:t>
            </a:r>
            <a:r>
              <a:rPr lang="ja-JP" altLang="en-US" sz="1600" b="1" kern="0" dirty="0">
                <a:solidFill>
                  <a:schemeClr val="tx1"/>
                </a:solidFill>
                <a:latin typeface="メイリオ" panose="020B0604030504040204" pitchFamily="50" charset="-128"/>
                <a:ea typeface="メイリオ" panose="020B0604030504040204" pitchFamily="50" charset="-128"/>
                <a:cs typeface="Generic4-Regular"/>
              </a:rPr>
              <a:t>日～</a:t>
            </a:r>
            <a:r>
              <a:rPr lang="en-US" altLang="ja-JP" sz="1600" b="1" kern="0" dirty="0">
                <a:solidFill>
                  <a:schemeClr val="tx1"/>
                </a:solidFill>
                <a:latin typeface="メイリオ" panose="020B0604030504040204" pitchFamily="50" charset="-128"/>
                <a:ea typeface="メイリオ" panose="020B0604030504040204" pitchFamily="50" charset="-128"/>
                <a:cs typeface="Generic4-Regular"/>
              </a:rPr>
              <a:t>11</a:t>
            </a:r>
            <a:r>
              <a:rPr lang="ja-JP" altLang="en-US" sz="1600" b="1" kern="0" dirty="0">
                <a:solidFill>
                  <a:schemeClr val="tx1"/>
                </a:solidFill>
                <a:latin typeface="メイリオ" panose="020B0604030504040204" pitchFamily="50" charset="-128"/>
                <a:ea typeface="メイリオ" panose="020B0604030504040204" pitchFamily="50" charset="-128"/>
                <a:cs typeface="Generic4-Regular"/>
              </a:rPr>
              <a:t>月６日</a:t>
            </a:r>
          </a:p>
        </p:txBody>
      </p:sp>
      <p:graphicFrame>
        <p:nvGraphicFramePr>
          <p:cNvPr id="7" name="表 6">
            <a:extLst>
              <a:ext uri="{FF2B5EF4-FFF2-40B4-BE49-F238E27FC236}">
                <a16:creationId xmlns:a16="http://schemas.microsoft.com/office/drawing/2014/main" id="{274E806F-FC42-4AE5-8FD9-6D556DFB3D88}"/>
              </a:ext>
            </a:extLst>
          </p:cNvPr>
          <p:cNvGraphicFramePr>
            <a:graphicFrameLocks noGrp="1"/>
          </p:cNvGraphicFramePr>
          <p:nvPr>
            <p:extLst>
              <p:ext uri="{D42A27DB-BD31-4B8C-83A1-F6EECF244321}">
                <p14:modId xmlns:p14="http://schemas.microsoft.com/office/powerpoint/2010/main" val="1489363912"/>
              </p:ext>
            </p:extLst>
          </p:nvPr>
        </p:nvGraphicFramePr>
        <p:xfrm>
          <a:off x="232210" y="1192092"/>
          <a:ext cx="6355067" cy="2863424"/>
        </p:xfrm>
        <a:graphic>
          <a:graphicData uri="http://schemas.openxmlformats.org/drawingml/2006/table">
            <a:tbl>
              <a:tblPr>
                <a:tableStyleId>{5C22544A-7EE6-4342-B048-85BDC9FD1C3A}</a:tableStyleId>
              </a:tblPr>
              <a:tblGrid>
                <a:gridCol w="330518">
                  <a:extLst>
                    <a:ext uri="{9D8B030D-6E8A-4147-A177-3AD203B41FA5}">
                      <a16:colId xmlns:a16="http://schemas.microsoft.com/office/drawing/2014/main" val="3730881733"/>
                    </a:ext>
                  </a:extLst>
                </a:gridCol>
                <a:gridCol w="1096950">
                  <a:extLst>
                    <a:ext uri="{9D8B030D-6E8A-4147-A177-3AD203B41FA5}">
                      <a16:colId xmlns:a16="http://schemas.microsoft.com/office/drawing/2014/main" val="145698635"/>
                    </a:ext>
                  </a:extLst>
                </a:gridCol>
                <a:gridCol w="1778000">
                  <a:extLst>
                    <a:ext uri="{9D8B030D-6E8A-4147-A177-3AD203B41FA5}">
                      <a16:colId xmlns:a16="http://schemas.microsoft.com/office/drawing/2014/main" val="2566229914"/>
                    </a:ext>
                  </a:extLst>
                </a:gridCol>
                <a:gridCol w="1168400">
                  <a:extLst>
                    <a:ext uri="{9D8B030D-6E8A-4147-A177-3AD203B41FA5}">
                      <a16:colId xmlns:a16="http://schemas.microsoft.com/office/drawing/2014/main" val="119408952"/>
                    </a:ext>
                  </a:extLst>
                </a:gridCol>
                <a:gridCol w="1981199">
                  <a:extLst>
                    <a:ext uri="{9D8B030D-6E8A-4147-A177-3AD203B41FA5}">
                      <a16:colId xmlns:a16="http://schemas.microsoft.com/office/drawing/2014/main" val="2675614649"/>
                    </a:ext>
                  </a:extLst>
                </a:gridCol>
              </a:tblGrid>
              <a:tr h="332118">
                <a:tc>
                  <a:txBody>
                    <a:bodyPr/>
                    <a:lstStyle/>
                    <a:p>
                      <a:pPr algn="ctr"/>
                      <a:r>
                        <a:rPr lang="ja-JP" sz="1200" kern="0" dirty="0">
                          <a:effectLst/>
                          <a:latin typeface="メイリオ" panose="020B0604030504040204" pitchFamily="50" charset="-128"/>
                          <a:ea typeface="メイリオ" panose="020B0604030504040204" pitchFamily="50" charset="-128"/>
                        </a:rPr>
                        <a:t>　</a:t>
                      </a:r>
                      <a:endParaRPr lang="ja-JP" sz="12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dist"/>
                      <a:r>
                        <a:rPr lang="ja-JP" sz="1200" kern="0" dirty="0">
                          <a:effectLst/>
                          <a:latin typeface="メイリオ" panose="020B0604030504040204" pitchFamily="50" charset="-128"/>
                          <a:ea typeface="メイリオ" panose="020B0604030504040204" pitchFamily="50" charset="-128"/>
                        </a:rPr>
                        <a:t>申請地区</a:t>
                      </a:r>
                      <a:endParaRPr lang="ja-JP" sz="12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1200" kern="0" dirty="0">
                          <a:effectLst/>
                          <a:latin typeface="メイリオ" panose="020B0604030504040204" pitchFamily="50" charset="-128"/>
                          <a:ea typeface="メイリオ" panose="020B0604030504040204" pitchFamily="50" charset="-128"/>
                        </a:rPr>
                        <a:t>場　　　　所</a:t>
                      </a:r>
                      <a:endParaRPr lang="ja-JP" sz="12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dist"/>
                      <a:r>
                        <a:rPr lang="ja-JP" sz="1200" kern="0" dirty="0">
                          <a:effectLst/>
                          <a:latin typeface="メイリオ" panose="020B0604030504040204" pitchFamily="50" charset="-128"/>
                          <a:ea typeface="メイリオ" panose="020B0604030504040204" pitchFamily="50" charset="-128"/>
                        </a:rPr>
                        <a:t>開催日</a:t>
                      </a:r>
                      <a:endParaRPr lang="ja-JP" sz="12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dist"/>
                      <a:r>
                        <a:rPr lang="ja-JP" sz="1200" kern="0" dirty="0">
                          <a:effectLst/>
                          <a:latin typeface="メイリオ" panose="020B0604030504040204" pitchFamily="50" charset="-128"/>
                          <a:ea typeface="メイリオ" panose="020B0604030504040204" pitchFamily="50" charset="-128"/>
                        </a:rPr>
                        <a:t>時間</a:t>
                      </a:r>
                      <a:endParaRPr lang="ja-JP" sz="12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1503020"/>
                  </a:ext>
                </a:extLst>
              </a:tr>
              <a:tr h="485246">
                <a:tc>
                  <a:txBody>
                    <a:bodyPr/>
                    <a:lstStyle/>
                    <a:p>
                      <a:pPr algn="ctr"/>
                      <a:r>
                        <a:rPr lang="en-US" sz="1100" kern="0" dirty="0">
                          <a:effectLst/>
                          <a:latin typeface="メイリオ" panose="020B0604030504040204" pitchFamily="50" charset="-128"/>
                          <a:ea typeface="メイリオ" panose="020B0604030504040204" pitchFamily="50" charset="-128"/>
                        </a:rPr>
                        <a:t>1</a:t>
                      </a:r>
                      <a:endParaRPr lang="ja-JP" sz="12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200" b="0" i="0" u="none" strike="noStrike" dirty="0">
                          <a:effectLst/>
                          <a:latin typeface="メイリオ" panose="020B0604030504040204" pitchFamily="50" charset="-128"/>
                          <a:ea typeface="メイリオ" panose="020B0604030504040204" pitchFamily="50" charset="-128"/>
                        </a:rPr>
                        <a:t>さかい地区</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1100" kern="0" dirty="0">
                          <a:effectLst/>
                          <a:latin typeface="メイリオ" panose="020B0604030504040204" pitchFamily="50" charset="-128"/>
                          <a:ea typeface="メイリオ" panose="020B0604030504040204" pitchFamily="50" charset="-128"/>
                        </a:rPr>
                        <a:t>さかい営農センター</a:t>
                      </a:r>
                    </a:p>
                    <a:p>
                      <a:pPr algn="ctr"/>
                      <a:r>
                        <a:rPr lang="ja-JP" altLang="en-US" sz="1100" kern="0" dirty="0">
                          <a:effectLst/>
                          <a:latin typeface="メイリオ" panose="020B0604030504040204" pitchFamily="50" charset="-128"/>
                          <a:ea typeface="メイリオ" panose="020B0604030504040204" pitchFamily="50" charset="-128"/>
                        </a:rPr>
                        <a:t>会議室</a:t>
                      </a:r>
                      <a:endParaRPr lang="ja-JP"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10</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月</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26</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日</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月</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a:t>
                      </a:r>
                      <a:endParaRPr lang="ja-JP" altLang="en-US" sz="1100" b="0" i="0" u="none" strike="noStrike" dirty="0">
                        <a:solidFill>
                          <a:schemeClr val="tx1"/>
                        </a:solidFill>
                        <a:effectLst/>
                        <a:latin typeface="メイリオ" panose="020B0604030504040204" pitchFamily="50" charset="-128"/>
                        <a:ea typeface="メイリオ" panose="020B0604030504040204" pitchFamily="50" charset="-128"/>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1100" kern="0" dirty="0">
                          <a:effectLst/>
                          <a:latin typeface="メイリオ" panose="020B0604030504040204" pitchFamily="50" charset="-128"/>
                          <a:ea typeface="メイリオ" panose="020B0604030504040204" pitchFamily="50" charset="-128"/>
                        </a:rPr>
                        <a:t>午前</a:t>
                      </a:r>
                      <a:r>
                        <a:rPr lang="en-US" altLang="ja-JP" sz="1100" kern="0" dirty="0">
                          <a:effectLst/>
                          <a:latin typeface="メイリオ" panose="020B0604030504040204" pitchFamily="50" charset="-128"/>
                          <a:ea typeface="メイリオ" panose="020B0604030504040204" pitchFamily="50" charset="-128"/>
                        </a:rPr>
                        <a:t>9</a:t>
                      </a:r>
                      <a:r>
                        <a:rPr lang="ja-JP" sz="1100" kern="0" dirty="0">
                          <a:effectLst/>
                          <a:latin typeface="メイリオ" panose="020B0604030504040204" pitchFamily="50" charset="-128"/>
                          <a:ea typeface="メイリオ" panose="020B0604030504040204" pitchFamily="50" charset="-128"/>
                        </a:rPr>
                        <a:t>時</a:t>
                      </a:r>
                      <a:r>
                        <a:rPr lang="en-US" altLang="ja-JP" sz="1100" kern="0" dirty="0">
                          <a:effectLst/>
                          <a:latin typeface="メイリオ" panose="020B0604030504040204" pitchFamily="50" charset="-128"/>
                          <a:ea typeface="メイリオ" panose="020B0604030504040204" pitchFamily="50" charset="-128"/>
                        </a:rPr>
                        <a:t>00</a:t>
                      </a:r>
                      <a:r>
                        <a:rPr lang="ja-JP" altLang="en-US" sz="1100" kern="0" dirty="0">
                          <a:effectLst/>
                          <a:latin typeface="メイリオ" panose="020B0604030504040204" pitchFamily="50" charset="-128"/>
                          <a:ea typeface="メイリオ" panose="020B0604030504040204" pitchFamily="50" charset="-128"/>
                        </a:rPr>
                        <a:t>分</a:t>
                      </a:r>
                      <a:r>
                        <a:rPr lang="ja-JP" sz="1100" kern="0" dirty="0">
                          <a:effectLst/>
                          <a:latin typeface="メイリオ" panose="020B0604030504040204" pitchFamily="50" charset="-128"/>
                          <a:ea typeface="メイリオ" panose="020B0604030504040204" pitchFamily="50" charset="-128"/>
                        </a:rPr>
                        <a:t>～</a:t>
                      </a:r>
                      <a:r>
                        <a:rPr lang="en-US" altLang="ja-JP" sz="1100" kern="0" dirty="0">
                          <a:effectLst/>
                          <a:latin typeface="メイリオ" panose="020B0604030504040204" pitchFamily="50" charset="-128"/>
                          <a:ea typeface="メイリオ" panose="020B0604030504040204" pitchFamily="50" charset="-128"/>
                        </a:rPr>
                        <a:t>11</a:t>
                      </a:r>
                      <a:r>
                        <a:rPr lang="ja-JP" sz="1100" kern="0" dirty="0">
                          <a:effectLst/>
                          <a:latin typeface="メイリオ" panose="020B0604030504040204" pitchFamily="50" charset="-128"/>
                          <a:ea typeface="メイリオ" panose="020B0604030504040204" pitchFamily="50" charset="-128"/>
                        </a:rPr>
                        <a:t>時</a:t>
                      </a:r>
                      <a:r>
                        <a:rPr lang="en-US" altLang="ja-JP" sz="1100" kern="0" dirty="0">
                          <a:effectLst/>
                          <a:latin typeface="メイリオ" panose="020B0604030504040204" pitchFamily="50" charset="-128"/>
                          <a:ea typeface="メイリオ" panose="020B0604030504040204" pitchFamily="50" charset="-128"/>
                        </a:rPr>
                        <a:t>30</a:t>
                      </a:r>
                      <a:r>
                        <a:rPr lang="ja-JP" altLang="en-US" sz="1100" kern="0" dirty="0">
                          <a:effectLst/>
                          <a:latin typeface="メイリオ" panose="020B0604030504040204" pitchFamily="50" charset="-128"/>
                          <a:ea typeface="メイリオ" panose="020B0604030504040204" pitchFamily="50" charset="-128"/>
                        </a:rPr>
                        <a:t>分</a:t>
                      </a:r>
                      <a:r>
                        <a:rPr lang="ja-JP" sz="1100" kern="0" dirty="0">
                          <a:effectLst/>
                          <a:latin typeface="メイリオ" panose="020B0604030504040204" pitchFamily="50" charset="-128"/>
                          <a:ea typeface="メイリオ" panose="020B0604030504040204" pitchFamily="50" charset="-128"/>
                        </a:rPr>
                        <a:t>頃</a:t>
                      </a:r>
                      <a:endParaRPr lang="en-US" altLang="ja-JP" sz="1100" kern="0" dirty="0">
                        <a:effectLst/>
                        <a:latin typeface="メイリオ" panose="020B0604030504040204" pitchFamily="50" charset="-128"/>
                        <a:ea typeface="メイリオ" panose="020B0604030504040204" pitchFamily="50" charset="-128"/>
                      </a:endParaRPr>
                    </a:p>
                    <a:p>
                      <a:pPr marL="279400" indent="-279400" algn="ctr"/>
                      <a:r>
                        <a:rPr lang="ja-JP" altLang="ja-JP" sz="1100" kern="0" dirty="0">
                          <a:effectLst/>
                          <a:latin typeface="メイリオ" panose="020B0604030504040204" pitchFamily="50" charset="-128"/>
                          <a:ea typeface="メイリオ" panose="020B0604030504040204" pitchFamily="50" charset="-128"/>
                        </a:rPr>
                        <a:t>午後</a:t>
                      </a:r>
                      <a:r>
                        <a:rPr lang="en-US" altLang="ja-JP" sz="1100" kern="0" dirty="0">
                          <a:effectLst/>
                          <a:latin typeface="メイリオ" panose="020B0604030504040204" pitchFamily="50" charset="-128"/>
                          <a:ea typeface="メイリオ" panose="020B0604030504040204" pitchFamily="50" charset="-128"/>
                        </a:rPr>
                        <a:t>1</a:t>
                      </a:r>
                      <a:r>
                        <a:rPr lang="ja-JP" altLang="ja-JP" sz="1100" kern="0" dirty="0">
                          <a:effectLst/>
                          <a:latin typeface="メイリオ" panose="020B0604030504040204" pitchFamily="50" charset="-128"/>
                          <a:ea typeface="メイリオ" panose="020B0604030504040204" pitchFamily="50" charset="-128"/>
                        </a:rPr>
                        <a:t>時</a:t>
                      </a:r>
                      <a:r>
                        <a:rPr lang="en-US" altLang="ja-JP" sz="1100" kern="0" dirty="0">
                          <a:effectLst/>
                          <a:latin typeface="メイリオ" panose="020B0604030504040204" pitchFamily="50" charset="-128"/>
                          <a:ea typeface="メイリオ" panose="020B0604030504040204" pitchFamily="50" charset="-128"/>
                        </a:rPr>
                        <a:t>30</a:t>
                      </a:r>
                      <a:r>
                        <a:rPr lang="ja-JP" altLang="ja-JP" sz="1100" kern="0" dirty="0">
                          <a:effectLst/>
                          <a:latin typeface="メイリオ" panose="020B0604030504040204" pitchFamily="50" charset="-128"/>
                          <a:ea typeface="メイリオ" panose="020B0604030504040204" pitchFamily="50" charset="-128"/>
                        </a:rPr>
                        <a:t>分～</a:t>
                      </a:r>
                      <a:r>
                        <a:rPr lang="en-US" altLang="ja-JP" sz="1100" kern="0" dirty="0">
                          <a:effectLst/>
                          <a:latin typeface="メイリオ" panose="020B0604030504040204" pitchFamily="50" charset="-128"/>
                          <a:ea typeface="メイリオ" panose="020B0604030504040204" pitchFamily="50" charset="-128"/>
                        </a:rPr>
                        <a:t>4</a:t>
                      </a:r>
                      <a:r>
                        <a:rPr lang="ja-JP" altLang="ja-JP" sz="1100" kern="0" dirty="0">
                          <a:effectLst/>
                          <a:latin typeface="メイリオ" panose="020B0604030504040204" pitchFamily="50" charset="-128"/>
                          <a:ea typeface="メイリオ" panose="020B0604030504040204" pitchFamily="50" charset="-128"/>
                        </a:rPr>
                        <a:t>時頃</a:t>
                      </a:r>
                      <a:endParaRPr lang="ja-JP"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7072884"/>
                  </a:ext>
                </a:extLst>
              </a:tr>
              <a:tr h="530275">
                <a:tc>
                  <a:txBody>
                    <a:bodyPr/>
                    <a:lstStyle/>
                    <a:p>
                      <a:pPr algn="ctr"/>
                      <a:r>
                        <a:rPr lang="en-US" sz="1100" kern="0" dirty="0">
                          <a:effectLst/>
                          <a:latin typeface="メイリオ" panose="020B0604030504040204" pitchFamily="50" charset="-128"/>
                          <a:ea typeface="メイリオ" panose="020B0604030504040204" pitchFamily="50" charset="-128"/>
                        </a:rPr>
                        <a:t>2</a:t>
                      </a:r>
                      <a:endParaRPr lang="ja-JP" sz="12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200" b="0" i="0" u="none" strike="noStrike" dirty="0">
                          <a:effectLst/>
                          <a:latin typeface="メイリオ" panose="020B0604030504040204" pitchFamily="50" charset="-128"/>
                          <a:ea typeface="メイリオ" panose="020B0604030504040204" pitchFamily="50" charset="-128"/>
                        </a:rPr>
                        <a:t>いせさき地区</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ＪＡ佐波伊勢崎　本店</a:t>
                      </a:r>
                    </a:p>
                    <a:p>
                      <a:pPr algn="ct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２階　営農集団室</a:t>
                      </a:r>
                      <a:endParaRPr lang="ja-JP"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10</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月</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27</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日</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火</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a:t>
                      </a:r>
                      <a:endParaRPr lang="ja-JP" altLang="en-US" sz="1100" b="0" i="0" u="none" strike="noStrike" dirty="0">
                        <a:solidFill>
                          <a:schemeClr val="tx1"/>
                        </a:solidFill>
                        <a:effectLst/>
                        <a:latin typeface="メイリオ" panose="020B0604030504040204" pitchFamily="50" charset="-128"/>
                        <a:ea typeface="メイリオ" panose="020B0604030504040204" pitchFamily="50" charset="-128"/>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午前</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9</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時</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00</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分～</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11</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時</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30</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分頃</a:t>
                      </a:r>
                    </a:p>
                    <a:p>
                      <a:pPr algn="ct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午後</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1</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時</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30</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分～</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4</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時頃</a:t>
                      </a: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1482275"/>
                  </a:ext>
                </a:extLst>
              </a:tr>
              <a:tr h="503761">
                <a:tc>
                  <a:txBody>
                    <a:bodyPr/>
                    <a:lstStyle/>
                    <a:p>
                      <a:pPr algn="ctr"/>
                      <a:r>
                        <a:rPr lang="en-US" sz="1100" kern="0" dirty="0">
                          <a:effectLst/>
                          <a:latin typeface="メイリオ" panose="020B0604030504040204" pitchFamily="50" charset="-128"/>
                          <a:ea typeface="メイリオ" panose="020B0604030504040204" pitchFamily="50" charset="-128"/>
                        </a:rPr>
                        <a:t>3</a:t>
                      </a:r>
                      <a:endParaRPr lang="ja-JP" sz="12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200" b="0" i="0" u="none" strike="noStrike" dirty="0">
                          <a:effectLst/>
                          <a:latin typeface="メイリオ" panose="020B0604030504040204" pitchFamily="50" charset="-128"/>
                          <a:ea typeface="メイリオ" panose="020B0604030504040204" pitchFamily="50" charset="-128"/>
                        </a:rPr>
                        <a:t>あずま地区</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1100" kern="0" dirty="0">
                          <a:effectLst/>
                          <a:latin typeface="メイリオ" panose="020B0604030504040204" pitchFamily="50" charset="-128"/>
                          <a:ea typeface="メイリオ" panose="020B0604030504040204" pitchFamily="50" charset="-128"/>
                        </a:rPr>
                        <a:t>あずま営農センター</a:t>
                      </a:r>
                    </a:p>
                    <a:p>
                      <a:pPr algn="ctr"/>
                      <a:r>
                        <a:rPr lang="ja-JP" altLang="en-US" sz="1100" kern="0" dirty="0">
                          <a:effectLst/>
                          <a:latin typeface="メイリオ" panose="020B0604030504040204" pitchFamily="50" charset="-128"/>
                          <a:ea typeface="メイリオ" panose="020B0604030504040204" pitchFamily="50" charset="-128"/>
                        </a:rPr>
                        <a:t>会議室</a:t>
                      </a:r>
                      <a:endParaRPr lang="ja-JP" altLang="ja-JP"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10</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月</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28</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日</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水</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a:t>
                      </a:r>
                      <a:endParaRPr lang="ja-JP" altLang="en-US" sz="1100" b="0" i="0" u="none" strike="noStrike" dirty="0">
                        <a:solidFill>
                          <a:schemeClr val="tx1"/>
                        </a:solidFill>
                        <a:effectLst/>
                        <a:latin typeface="メイリオ" panose="020B0604030504040204" pitchFamily="50" charset="-128"/>
                        <a:ea typeface="メイリオ" panose="020B0604030504040204" pitchFamily="50" charset="-128"/>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79400" indent="-279400" algn="ctr"/>
                      <a:r>
                        <a:rPr lang="zh-TW" altLang="en-US" sz="1100" kern="0" dirty="0">
                          <a:effectLst/>
                          <a:latin typeface="メイリオ" panose="020B0604030504040204" pitchFamily="50" charset="-128"/>
                          <a:ea typeface="メイリオ" panose="020B0604030504040204" pitchFamily="50" charset="-128"/>
                        </a:rPr>
                        <a:t>午前</a:t>
                      </a:r>
                      <a:r>
                        <a:rPr lang="en-US" altLang="zh-TW" sz="1100" kern="0" dirty="0">
                          <a:effectLst/>
                          <a:latin typeface="メイリオ" panose="020B0604030504040204" pitchFamily="50" charset="-128"/>
                          <a:ea typeface="メイリオ" panose="020B0604030504040204" pitchFamily="50" charset="-128"/>
                        </a:rPr>
                        <a:t>9</a:t>
                      </a:r>
                      <a:r>
                        <a:rPr lang="zh-TW" altLang="en-US" sz="1100" kern="0" dirty="0">
                          <a:effectLst/>
                          <a:latin typeface="メイリオ" panose="020B0604030504040204" pitchFamily="50" charset="-128"/>
                          <a:ea typeface="メイリオ" panose="020B0604030504040204" pitchFamily="50" charset="-128"/>
                        </a:rPr>
                        <a:t>時</a:t>
                      </a:r>
                      <a:r>
                        <a:rPr lang="en-US" altLang="zh-TW" sz="1100" kern="0" dirty="0">
                          <a:effectLst/>
                          <a:latin typeface="メイリオ" panose="020B0604030504040204" pitchFamily="50" charset="-128"/>
                          <a:ea typeface="メイリオ" panose="020B0604030504040204" pitchFamily="50" charset="-128"/>
                        </a:rPr>
                        <a:t>00</a:t>
                      </a:r>
                      <a:r>
                        <a:rPr lang="zh-TW" altLang="en-US" sz="1100" kern="0" dirty="0">
                          <a:effectLst/>
                          <a:latin typeface="メイリオ" panose="020B0604030504040204" pitchFamily="50" charset="-128"/>
                          <a:ea typeface="メイリオ" panose="020B0604030504040204" pitchFamily="50" charset="-128"/>
                        </a:rPr>
                        <a:t>分～</a:t>
                      </a:r>
                      <a:r>
                        <a:rPr lang="en-US" altLang="zh-TW" sz="1100" kern="0" dirty="0">
                          <a:effectLst/>
                          <a:latin typeface="メイリオ" panose="020B0604030504040204" pitchFamily="50" charset="-128"/>
                          <a:ea typeface="メイリオ" panose="020B0604030504040204" pitchFamily="50" charset="-128"/>
                        </a:rPr>
                        <a:t>11</a:t>
                      </a:r>
                      <a:r>
                        <a:rPr lang="zh-TW" altLang="en-US" sz="1100" kern="0" dirty="0">
                          <a:effectLst/>
                          <a:latin typeface="メイリオ" panose="020B0604030504040204" pitchFamily="50" charset="-128"/>
                          <a:ea typeface="メイリオ" panose="020B0604030504040204" pitchFamily="50" charset="-128"/>
                        </a:rPr>
                        <a:t>時</a:t>
                      </a:r>
                      <a:r>
                        <a:rPr lang="en-US" altLang="zh-TW" sz="1100" kern="0" dirty="0">
                          <a:effectLst/>
                          <a:latin typeface="メイリオ" panose="020B0604030504040204" pitchFamily="50" charset="-128"/>
                          <a:ea typeface="メイリオ" panose="020B0604030504040204" pitchFamily="50" charset="-128"/>
                        </a:rPr>
                        <a:t>30</a:t>
                      </a:r>
                      <a:r>
                        <a:rPr lang="zh-TW" altLang="en-US" sz="1100" kern="0" dirty="0">
                          <a:effectLst/>
                          <a:latin typeface="メイリオ" panose="020B0604030504040204" pitchFamily="50" charset="-128"/>
                          <a:ea typeface="メイリオ" panose="020B0604030504040204" pitchFamily="50" charset="-128"/>
                        </a:rPr>
                        <a:t>分頃</a:t>
                      </a:r>
                    </a:p>
                    <a:p>
                      <a:pPr marL="279400" indent="-279400" algn="ctr"/>
                      <a:r>
                        <a:rPr lang="zh-TW" altLang="en-US" sz="1100" kern="0" dirty="0">
                          <a:effectLst/>
                          <a:latin typeface="メイリオ" panose="020B0604030504040204" pitchFamily="50" charset="-128"/>
                          <a:ea typeface="メイリオ" panose="020B0604030504040204" pitchFamily="50" charset="-128"/>
                        </a:rPr>
                        <a:t>午後</a:t>
                      </a:r>
                      <a:r>
                        <a:rPr lang="en-US" altLang="zh-TW" sz="1100" kern="0" dirty="0">
                          <a:effectLst/>
                          <a:latin typeface="メイリオ" panose="020B0604030504040204" pitchFamily="50" charset="-128"/>
                          <a:ea typeface="メイリオ" panose="020B0604030504040204" pitchFamily="50" charset="-128"/>
                        </a:rPr>
                        <a:t>1</a:t>
                      </a:r>
                      <a:r>
                        <a:rPr lang="zh-TW" altLang="en-US" sz="1100" kern="0" dirty="0">
                          <a:effectLst/>
                          <a:latin typeface="メイリオ" panose="020B0604030504040204" pitchFamily="50" charset="-128"/>
                          <a:ea typeface="メイリオ" panose="020B0604030504040204" pitchFamily="50" charset="-128"/>
                        </a:rPr>
                        <a:t>時</a:t>
                      </a:r>
                      <a:r>
                        <a:rPr lang="en-US" altLang="zh-TW" sz="1100" kern="0" dirty="0">
                          <a:effectLst/>
                          <a:latin typeface="メイリオ" panose="020B0604030504040204" pitchFamily="50" charset="-128"/>
                          <a:ea typeface="メイリオ" panose="020B0604030504040204" pitchFamily="50" charset="-128"/>
                        </a:rPr>
                        <a:t>30</a:t>
                      </a:r>
                      <a:r>
                        <a:rPr lang="zh-TW" altLang="en-US" sz="1100" kern="0" dirty="0">
                          <a:effectLst/>
                          <a:latin typeface="メイリオ" panose="020B0604030504040204" pitchFamily="50" charset="-128"/>
                          <a:ea typeface="メイリオ" panose="020B0604030504040204" pitchFamily="50" charset="-128"/>
                        </a:rPr>
                        <a:t>分～</a:t>
                      </a:r>
                      <a:r>
                        <a:rPr lang="en-US" altLang="zh-TW" sz="1100" kern="0" dirty="0">
                          <a:effectLst/>
                          <a:latin typeface="メイリオ" panose="020B0604030504040204" pitchFamily="50" charset="-128"/>
                          <a:ea typeface="メイリオ" panose="020B0604030504040204" pitchFamily="50" charset="-128"/>
                        </a:rPr>
                        <a:t>4</a:t>
                      </a:r>
                      <a:r>
                        <a:rPr lang="zh-TW" altLang="en-US" sz="1100" kern="0" dirty="0">
                          <a:effectLst/>
                          <a:latin typeface="メイリオ" panose="020B0604030504040204" pitchFamily="50" charset="-128"/>
                          <a:ea typeface="メイリオ" panose="020B0604030504040204" pitchFamily="50" charset="-128"/>
                        </a:rPr>
                        <a:t>時頃</a:t>
                      </a: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2939748"/>
                  </a:ext>
                </a:extLst>
              </a:tr>
              <a:tr h="469930">
                <a:tc>
                  <a:txBody>
                    <a:bodyPr/>
                    <a:lstStyle/>
                    <a:p>
                      <a:pPr algn="ctr"/>
                      <a:r>
                        <a:rPr lang="en-US" sz="1100" kern="0" dirty="0">
                          <a:effectLst/>
                          <a:latin typeface="メイリオ" panose="020B0604030504040204" pitchFamily="50" charset="-128"/>
                          <a:ea typeface="メイリオ" panose="020B0604030504040204" pitchFamily="50" charset="-128"/>
                        </a:rPr>
                        <a:t>4</a:t>
                      </a:r>
                      <a:endParaRPr lang="ja-JP" sz="12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200" b="0" i="0" u="none" strike="noStrike" dirty="0">
                          <a:effectLst/>
                          <a:latin typeface="メイリオ" panose="020B0604030504040204" pitchFamily="50" charset="-128"/>
                          <a:ea typeface="メイリオ" panose="020B0604030504040204" pitchFamily="50" charset="-128"/>
                        </a:rPr>
                        <a:t>あかぼり地区</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1100" kern="0" dirty="0">
                          <a:effectLst/>
                          <a:latin typeface="メイリオ" panose="020B0604030504040204" pitchFamily="50" charset="-128"/>
                          <a:ea typeface="メイリオ" panose="020B0604030504040204" pitchFamily="50" charset="-128"/>
                        </a:rPr>
                        <a:t>あかぼり営農センター</a:t>
                      </a:r>
                    </a:p>
                    <a:p>
                      <a:pPr algn="ctr"/>
                      <a:r>
                        <a:rPr lang="ja-JP" altLang="en-US" sz="1100" kern="0" dirty="0">
                          <a:effectLst/>
                          <a:latin typeface="メイリオ" panose="020B0604030504040204" pitchFamily="50" charset="-128"/>
                          <a:ea typeface="メイリオ" panose="020B0604030504040204" pitchFamily="50" charset="-128"/>
                        </a:rPr>
                        <a:t>会議室</a:t>
                      </a:r>
                      <a:endParaRPr lang="ja-JP" altLang="ja-JP"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10</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月</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29</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日</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木</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a:t>
                      </a:r>
                      <a:endParaRPr lang="ja-JP" altLang="en-US" sz="1100" b="0" i="0" u="none" strike="noStrike" dirty="0">
                        <a:solidFill>
                          <a:schemeClr val="tx1"/>
                        </a:solidFill>
                        <a:effectLst/>
                        <a:latin typeface="メイリオ" panose="020B0604030504040204" pitchFamily="50" charset="-128"/>
                        <a:ea typeface="メイリオ" panose="020B0604030504040204" pitchFamily="50" charset="-128"/>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午前</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9</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時</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00</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分～</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11</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時</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30</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分頃</a:t>
                      </a:r>
                    </a:p>
                    <a:p>
                      <a:pPr algn="ct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午後</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1</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時</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30</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分～</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4</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時頃</a:t>
                      </a: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7590852"/>
                  </a:ext>
                </a:extLst>
              </a:tr>
              <a:tr h="542094">
                <a:tc>
                  <a:txBody>
                    <a:bodyPr/>
                    <a:lstStyle/>
                    <a:p>
                      <a:pPr algn="ctr"/>
                      <a:r>
                        <a:rPr lang="en-US" altLang="ja-JP" sz="12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5</a:t>
                      </a:r>
                      <a:endParaRPr lang="ja-JP" sz="12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ja-JP" altLang="en-US" sz="1200" b="0" i="0" u="none" strike="noStrike" dirty="0">
                          <a:effectLst/>
                          <a:latin typeface="メイリオ" panose="020B0604030504040204" pitchFamily="50" charset="-128"/>
                          <a:ea typeface="メイリオ" panose="020B0604030504040204" pitchFamily="50" charset="-128"/>
                        </a:rPr>
                        <a:t>全地区</a:t>
                      </a:r>
                      <a:br>
                        <a:rPr lang="ja-JP" altLang="en-US" sz="1200" b="0" i="0" u="none" strike="noStrike" dirty="0">
                          <a:effectLst/>
                          <a:latin typeface="メイリオ" panose="020B0604030504040204" pitchFamily="50" charset="-128"/>
                          <a:ea typeface="メイリオ" panose="020B0604030504040204" pitchFamily="50" charset="-128"/>
                        </a:rPr>
                      </a:br>
                      <a:r>
                        <a:rPr lang="ja-JP" altLang="en-US" sz="1200" b="0" i="0" u="none" strike="noStrike" dirty="0">
                          <a:effectLst/>
                          <a:latin typeface="メイリオ" panose="020B0604030504040204" pitchFamily="50" charset="-128"/>
                          <a:ea typeface="メイリオ" panose="020B0604030504040204" pitchFamily="50" charset="-128"/>
                        </a:rPr>
                        <a:t>予備日</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ＪＡ佐波伊勢崎　本店</a:t>
                      </a:r>
                    </a:p>
                    <a:p>
                      <a:pPr algn="ct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２階　営農集団</a:t>
                      </a:r>
                      <a:r>
                        <a:rPr lang="ja-JP"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室</a:t>
                      </a:r>
                      <a:endPar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10</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月</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30</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日</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a:t>
                      </a:r>
                      <a:r>
                        <a:rPr lang="ja-JP" altLang="en-US" sz="1100" b="0" i="0" u="none" strike="noStrike" dirty="0">
                          <a:solidFill>
                            <a:schemeClr val="tx1"/>
                          </a:solidFill>
                          <a:effectLst/>
                          <a:latin typeface="メイリオ" panose="020B0604030504040204" pitchFamily="50" charset="-128"/>
                          <a:ea typeface="メイリオ" panose="020B0604030504040204" pitchFamily="50" charset="-128"/>
                        </a:rPr>
                        <a:t>金</a:t>
                      </a:r>
                      <a:r>
                        <a:rPr lang="en-US" altLang="ja-JP" sz="1100" b="0" i="0" u="none" strike="noStrike" dirty="0">
                          <a:solidFill>
                            <a:schemeClr val="tx1"/>
                          </a:solidFill>
                          <a:effectLst/>
                          <a:latin typeface="メイリオ" panose="020B0604030504040204" pitchFamily="50" charset="-128"/>
                          <a:ea typeface="メイリオ" panose="020B0604030504040204" pitchFamily="50" charset="-128"/>
                        </a:rPr>
                        <a:t>)</a:t>
                      </a:r>
                      <a:endParaRPr lang="ja-JP" altLang="en-US" sz="1100" b="0" i="0" u="none" strike="noStrike" dirty="0">
                        <a:solidFill>
                          <a:schemeClr val="tx1"/>
                        </a:solidFill>
                        <a:effectLst/>
                        <a:latin typeface="メイリオ" panose="020B0604030504040204" pitchFamily="50" charset="-128"/>
                        <a:ea typeface="メイリオ" panose="020B0604030504040204" pitchFamily="50" charset="-128"/>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午前</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9</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時</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00</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分～</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11</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時</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30</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分頃</a:t>
                      </a:r>
                    </a:p>
                    <a:p>
                      <a:pPr algn="ct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午後</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1</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時</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30</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分～</a:t>
                      </a:r>
                      <a:r>
                        <a:rPr lang="en-US" altLang="zh-TW"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4</a:t>
                      </a:r>
                      <a:r>
                        <a:rPr lang="zh-TW" altLang="en-US" sz="1100" kern="100" dirty="0">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時頃</a:t>
                      </a: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14001640"/>
                  </a:ext>
                </a:extLst>
              </a:tr>
            </a:tbl>
          </a:graphicData>
        </a:graphic>
      </p:graphicFrame>
      <p:sp>
        <p:nvSpPr>
          <p:cNvPr id="9" name="四角形: 角を丸くする 8">
            <a:extLst>
              <a:ext uri="{FF2B5EF4-FFF2-40B4-BE49-F238E27FC236}">
                <a16:creationId xmlns:a16="http://schemas.microsoft.com/office/drawing/2014/main" id="{D4A4F086-4D96-490B-B924-DCEF8D8D9789}"/>
              </a:ext>
            </a:extLst>
          </p:cNvPr>
          <p:cNvSpPr/>
          <p:nvPr/>
        </p:nvSpPr>
        <p:spPr>
          <a:xfrm>
            <a:off x="323850" y="4676724"/>
            <a:ext cx="6316556" cy="344009"/>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tIns="108000" rtlCol="0" anchor="ctr"/>
          <a:lstStyle/>
          <a:p>
            <a:r>
              <a:rPr lang="ja-JP" altLang="en-US" sz="1600" b="1" kern="0" dirty="0">
                <a:solidFill>
                  <a:schemeClr val="tx1"/>
                </a:solidFill>
                <a:latin typeface="メイリオ" panose="020B0604030504040204" pitchFamily="50" charset="-128"/>
                <a:ea typeface="メイリオ" panose="020B0604030504040204" pitchFamily="50" charset="-128"/>
                <a:cs typeface="Generic4-Regular"/>
              </a:rPr>
              <a:t>●</a:t>
            </a:r>
            <a:r>
              <a:rPr lang="en-US" altLang="ja-JP" sz="1600" b="1"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sz="1600" b="1" kern="0" dirty="0">
                <a:solidFill>
                  <a:schemeClr val="tx1"/>
                </a:solidFill>
                <a:latin typeface="メイリオ" panose="020B0604030504040204" pitchFamily="50" charset="-128"/>
                <a:ea typeface="メイリオ" panose="020B0604030504040204" pitchFamily="50" charset="-128"/>
                <a:cs typeface="Generic4-Regular"/>
              </a:rPr>
              <a:t>必要書類</a:t>
            </a:r>
            <a:r>
              <a:rPr lang="en-US" altLang="ja-JP" sz="1600" b="1" kern="0" dirty="0">
                <a:solidFill>
                  <a:schemeClr val="tx1"/>
                </a:solidFill>
                <a:latin typeface="メイリオ" panose="020B0604030504040204" pitchFamily="50" charset="-128"/>
                <a:ea typeface="メイリオ" panose="020B0604030504040204" pitchFamily="50" charset="-128"/>
                <a:cs typeface="Generic4-Regular"/>
              </a:rPr>
              <a:t>】</a:t>
            </a:r>
            <a:endParaRPr lang="ja-JP" altLang="en-US" sz="1600" b="1" kern="0" dirty="0">
              <a:solidFill>
                <a:schemeClr val="tx1"/>
              </a:solidFill>
              <a:latin typeface="メイリオ" panose="020B0604030504040204" pitchFamily="50" charset="-128"/>
              <a:ea typeface="メイリオ" panose="020B0604030504040204" pitchFamily="50" charset="-128"/>
              <a:cs typeface="Generic4-Regular"/>
            </a:endParaRPr>
          </a:p>
        </p:txBody>
      </p:sp>
      <p:sp>
        <p:nvSpPr>
          <p:cNvPr id="10" name="テキスト ボックス 9">
            <a:extLst>
              <a:ext uri="{FF2B5EF4-FFF2-40B4-BE49-F238E27FC236}">
                <a16:creationId xmlns:a16="http://schemas.microsoft.com/office/drawing/2014/main" id="{370D9243-4C42-4762-B9EB-943CCE3E58FE}"/>
              </a:ext>
            </a:extLst>
          </p:cNvPr>
          <p:cNvSpPr txBox="1"/>
          <p:nvPr/>
        </p:nvSpPr>
        <p:spPr>
          <a:xfrm>
            <a:off x="217594" y="4055516"/>
            <a:ext cx="6798733" cy="646331"/>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・受付会での申請が困難な方につきましては、</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a:t>
            </a:r>
            <a:r>
              <a:rPr kumimoji="1" lang="en-US" altLang="ja-JP" sz="1200" dirty="0">
                <a:latin typeface="メイリオ" panose="020B0604030504040204" pitchFamily="50" charset="-128"/>
                <a:ea typeface="メイリオ" panose="020B0604030504040204" pitchFamily="50" charset="-128"/>
              </a:rPr>
              <a:t>11</a:t>
            </a:r>
            <a:r>
              <a:rPr kumimoji="1" lang="ja-JP" altLang="en-US" sz="1200" dirty="0">
                <a:latin typeface="メイリオ" panose="020B0604030504040204" pitchFamily="50" charset="-128"/>
                <a:ea typeface="メイリオ" panose="020B0604030504040204" pitchFamily="50" charset="-128"/>
              </a:rPr>
              <a:t>月</a:t>
            </a:r>
            <a:r>
              <a:rPr kumimoji="1" lang="en-US" altLang="ja-JP" sz="1200" dirty="0">
                <a:latin typeface="メイリオ" panose="020B0604030504040204" pitchFamily="50" charset="-128"/>
                <a:ea typeface="メイリオ" panose="020B0604030504040204" pitchFamily="50" charset="-128"/>
              </a:rPr>
              <a:t>2</a:t>
            </a:r>
            <a:r>
              <a:rPr kumimoji="1" lang="ja-JP" altLang="en-US" sz="1200" dirty="0">
                <a:latin typeface="メイリオ" panose="020B0604030504040204" pitchFamily="50" charset="-128"/>
                <a:ea typeface="メイリオ" panose="020B0604030504040204" pitchFamily="50" charset="-128"/>
              </a:rPr>
              <a:t>日以降、伊勢崎市役所 農政課 窓口 にて個別受付となります。</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事前にご連絡いただけると幸いです。</a:t>
            </a:r>
          </a:p>
        </p:txBody>
      </p:sp>
      <p:sp>
        <p:nvSpPr>
          <p:cNvPr id="12" name="大かっこ 11">
            <a:extLst>
              <a:ext uri="{FF2B5EF4-FFF2-40B4-BE49-F238E27FC236}">
                <a16:creationId xmlns:a16="http://schemas.microsoft.com/office/drawing/2014/main" id="{6F235D4D-1D74-4956-96F5-439E8D8D5DCF}"/>
              </a:ext>
            </a:extLst>
          </p:cNvPr>
          <p:cNvSpPr/>
          <p:nvPr/>
        </p:nvSpPr>
        <p:spPr>
          <a:xfrm>
            <a:off x="118533" y="5020734"/>
            <a:ext cx="6498167" cy="4802580"/>
          </a:xfrm>
          <a:prstGeom prst="bracketPair">
            <a:avLst/>
          </a:prstGeom>
          <a:ln w="19050">
            <a:prstDash val="solid"/>
          </a:ln>
        </p:spPr>
        <p:style>
          <a:lnRef idx="3">
            <a:schemeClr val="dk1"/>
          </a:lnRef>
          <a:fillRef idx="0">
            <a:schemeClr val="dk1"/>
          </a:fillRef>
          <a:effectRef idx="2">
            <a:schemeClr val="dk1"/>
          </a:effectRef>
          <a:fontRef idx="minor">
            <a:schemeClr val="tx1"/>
          </a:fontRef>
        </p:style>
        <p:txBody>
          <a:bodyPr spcCol="180000" rtlCol="0" anchor="t"/>
          <a:lstStyle/>
          <a:p>
            <a:pPr>
              <a:lnSpc>
                <a:spcPts val="1500"/>
              </a:lnSpc>
            </a:pPr>
            <a:r>
              <a:rPr kumimoji="1" lang="ja-JP" altLang="en-US" sz="1200" b="1" u="sng" dirty="0">
                <a:latin typeface="メイリオ" panose="020B0604030504040204" pitchFamily="50" charset="-128"/>
                <a:ea typeface="メイリオ" panose="020B0604030504040204" pitchFamily="50" charset="-128"/>
              </a:rPr>
              <a:t>⑴申請書（受付時に配布）</a:t>
            </a:r>
            <a:endParaRPr kumimoji="1" lang="en-US" altLang="ja-JP" sz="1200" b="1" u="sng" dirty="0">
              <a:latin typeface="メイリオ" panose="020B0604030504040204" pitchFamily="50" charset="-128"/>
              <a:ea typeface="メイリオ" panose="020B0604030504040204" pitchFamily="50" charset="-128"/>
            </a:endParaRPr>
          </a:p>
          <a:p>
            <a:pPr>
              <a:lnSpc>
                <a:spcPts val="1500"/>
              </a:lnSpc>
            </a:pPr>
            <a:r>
              <a:rPr kumimoji="1" lang="ja-JP" altLang="en-US" sz="1200" dirty="0">
                <a:latin typeface="メイリオ" panose="020B0604030504040204" pitchFamily="50" charset="-128"/>
                <a:ea typeface="メイリオ" panose="020B0604030504040204" pitchFamily="50" charset="-128"/>
              </a:rPr>
              <a:t>　申請の際にご記入いただきます。誓約事項署名、振込口座情報記入等。押印不要。</a:t>
            </a:r>
            <a:endParaRPr kumimoji="1" lang="en-US" altLang="ja-JP" sz="1200" dirty="0">
              <a:latin typeface="メイリオ" panose="020B0604030504040204" pitchFamily="50" charset="-128"/>
              <a:ea typeface="メイリオ" panose="020B0604030504040204" pitchFamily="50" charset="-128"/>
            </a:endParaRPr>
          </a:p>
          <a:p>
            <a:pPr>
              <a:lnSpc>
                <a:spcPts val="1500"/>
              </a:lnSpc>
            </a:pPr>
            <a:r>
              <a:rPr kumimoji="1" lang="ja-JP" altLang="en-US" sz="1200" b="1" u="sng" kern="100" dirty="0">
                <a:latin typeface="游明朝" panose="02020400000000000000" pitchFamily="18" charset="-128"/>
                <a:ea typeface="メイリオ" panose="020B0604030504040204" pitchFamily="50" charset="-128"/>
                <a:cs typeface="Times New Roman" panose="02020603050405020304" pitchFamily="18" charset="0"/>
              </a:rPr>
              <a:t>⑵入金のための通帳</a:t>
            </a:r>
            <a:endParaRPr kumimoji="1" lang="en-US" altLang="ja-JP" sz="1200" b="1" u="sng" kern="100" dirty="0">
              <a:latin typeface="游明朝" panose="02020400000000000000" pitchFamily="18" charset="-128"/>
              <a:ea typeface="メイリオ" panose="020B0604030504040204" pitchFamily="50" charset="-128"/>
              <a:cs typeface="Times New Roman" panose="02020603050405020304" pitchFamily="18" charset="0"/>
            </a:endParaRPr>
          </a:p>
          <a:p>
            <a:pPr>
              <a:lnSpc>
                <a:spcPts val="1500"/>
              </a:lnSpc>
            </a:pPr>
            <a:r>
              <a:rPr kumimoji="1" lang="ja-JP" altLang="en-US" sz="1200" kern="100" dirty="0">
                <a:latin typeface="游明朝" panose="02020400000000000000" pitchFamily="18" charset="-128"/>
                <a:ea typeface="メイリオ" panose="020B0604030504040204" pitchFamily="50" charset="-128"/>
                <a:cs typeface="Times New Roman" panose="02020603050405020304" pitchFamily="18" charset="0"/>
              </a:rPr>
              <a:t>　本助成金の入金を希望される口座の通帳をご準備願います。</a:t>
            </a:r>
            <a:endParaRPr kumimoji="1" lang="en-US" altLang="ja-JP" sz="1200" kern="100" dirty="0">
              <a:latin typeface="游明朝" panose="02020400000000000000" pitchFamily="18" charset="-128"/>
              <a:ea typeface="メイリオ" panose="020B0604030504040204" pitchFamily="50" charset="-128"/>
              <a:cs typeface="Times New Roman" panose="02020603050405020304" pitchFamily="18" charset="0"/>
            </a:endParaRPr>
          </a:p>
          <a:p>
            <a:pPr>
              <a:lnSpc>
                <a:spcPts val="1500"/>
              </a:lnSpc>
            </a:pPr>
            <a:r>
              <a:rPr kumimoji="1" lang="en-US" altLang="ja-JP" sz="1200" kern="100" dirty="0">
                <a:latin typeface="游明朝" panose="02020400000000000000" pitchFamily="18" charset="-128"/>
                <a:ea typeface="メイリオ" panose="020B0604030504040204" pitchFamily="50" charset="-128"/>
                <a:cs typeface="Times New Roman" panose="02020603050405020304" pitchFamily="18" charset="0"/>
              </a:rPr>
              <a:t>※</a:t>
            </a:r>
            <a:r>
              <a:rPr kumimoji="1" lang="ja-JP" altLang="en-US" sz="1200" kern="100" dirty="0">
                <a:latin typeface="游明朝" panose="02020400000000000000" pitchFamily="18" charset="-128"/>
                <a:ea typeface="メイリオ" panose="020B0604030504040204" pitchFamily="50" charset="-128"/>
                <a:cs typeface="Times New Roman" panose="02020603050405020304" pitchFamily="18" charset="0"/>
              </a:rPr>
              <a:t>令和７年度伊勢崎市肥料価格高騰対策助成金に申請された方については、その際の入金口座から変更がなければ、不要になります。</a:t>
            </a:r>
            <a:endParaRPr kumimoji="1" lang="en-US" altLang="ja-JP" sz="1200" kern="100" dirty="0">
              <a:latin typeface="游明朝" panose="02020400000000000000" pitchFamily="18" charset="-128"/>
              <a:ea typeface="メイリオ" panose="020B0604030504040204" pitchFamily="50" charset="-128"/>
              <a:cs typeface="Times New Roman" panose="02020603050405020304" pitchFamily="18" charset="0"/>
            </a:endParaRPr>
          </a:p>
          <a:p>
            <a:pPr>
              <a:lnSpc>
                <a:spcPts val="1500"/>
              </a:lnSpc>
            </a:pPr>
            <a:endParaRPr kumimoji="1" lang="en-US" altLang="ja-JP" sz="1200" kern="100" dirty="0">
              <a:latin typeface="游明朝" panose="02020400000000000000" pitchFamily="18" charset="-128"/>
              <a:ea typeface="メイリオ" panose="020B0604030504040204" pitchFamily="50" charset="-128"/>
              <a:cs typeface="Times New Roman" panose="02020603050405020304" pitchFamily="18" charset="0"/>
            </a:endParaRPr>
          </a:p>
          <a:p>
            <a:pPr>
              <a:lnSpc>
                <a:spcPts val="1500"/>
              </a:lnSpc>
            </a:pPr>
            <a:r>
              <a:rPr kumimoji="1" lang="ja-JP" altLang="en-US" sz="1200" b="1" dirty="0">
                <a:solidFill>
                  <a:srgbClr val="FF0000"/>
                </a:solidFill>
                <a:latin typeface="メイリオ" panose="020B0604030504040204" pitchFamily="50" charset="-128"/>
                <a:ea typeface="メイリオ" panose="020B0604030504040204" pitchFamily="50" charset="-128"/>
              </a:rPr>
              <a:t>◎以下の書類は主に商系様購入分を対象経費に含める場合に必要となります。</a:t>
            </a:r>
            <a:endParaRPr kumimoji="1" lang="en-US" altLang="ja-JP" sz="1200" b="1" dirty="0">
              <a:solidFill>
                <a:srgbClr val="FF0000"/>
              </a:solidFill>
              <a:latin typeface="メイリオ" panose="020B0604030504040204" pitchFamily="50" charset="-128"/>
              <a:ea typeface="メイリオ" panose="020B0604030504040204" pitchFamily="50" charset="-128"/>
            </a:endParaRPr>
          </a:p>
          <a:p>
            <a:pPr>
              <a:lnSpc>
                <a:spcPts val="1500"/>
              </a:lnSpc>
            </a:pPr>
            <a:endParaRPr kumimoji="1" lang="en-US" altLang="ja-JP" sz="1200" dirty="0">
              <a:latin typeface="メイリオ" panose="020B0604030504040204" pitchFamily="50" charset="-128"/>
              <a:ea typeface="メイリオ" panose="020B0604030504040204" pitchFamily="50" charset="-128"/>
            </a:endParaRPr>
          </a:p>
          <a:p>
            <a:pPr>
              <a:lnSpc>
                <a:spcPts val="1500"/>
              </a:lnSpc>
            </a:pPr>
            <a:r>
              <a:rPr kumimoji="1" lang="ja-JP" altLang="en-US" sz="1200" b="1" u="sng" dirty="0">
                <a:latin typeface="メイリオ" panose="020B0604030504040204" pitchFamily="50" charset="-128"/>
                <a:ea typeface="メイリオ" panose="020B0604030504040204" pitchFamily="50" charset="-128"/>
              </a:rPr>
              <a:t>⑶別紙様式</a:t>
            </a:r>
            <a:r>
              <a:rPr kumimoji="1" lang="en-US" altLang="ja-JP" sz="1200" b="1" u="sng" dirty="0">
                <a:latin typeface="メイリオ" panose="020B0604030504040204" pitchFamily="50" charset="-128"/>
                <a:ea typeface="メイリオ" panose="020B0604030504040204" pitchFamily="50" charset="-128"/>
              </a:rPr>
              <a:t>【</a:t>
            </a:r>
            <a:r>
              <a:rPr kumimoji="1" lang="ja-JP" altLang="en-US" sz="1200" b="1" u="sng" dirty="0">
                <a:latin typeface="メイリオ" panose="020B0604030504040204" pitchFamily="50" charset="-128"/>
                <a:ea typeface="メイリオ" panose="020B0604030504040204" pitchFamily="50" charset="-128"/>
              </a:rPr>
              <a:t>購入実績一覧</a:t>
            </a:r>
            <a:r>
              <a:rPr kumimoji="1" lang="en-US" altLang="ja-JP" sz="1200" b="1" u="sng" dirty="0">
                <a:latin typeface="メイリオ" panose="020B0604030504040204" pitchFamily="50" charset="-128"/>
                <a:ea typeface="メイリオ" panose="020B0604030504040204" pitchFamily="50" charset="-128"/>
              </a:rPr>
              <a:t>】</a:t>
            </a:r>
            <a:r>
              <a:rPr kumimoji="1" lang="ja-JP" altLang="en-US" sz="1200" b="1" u="sng" dirty="0">
                <a:solidFill>
                  <a:srgbClr val="FF0000"/>
                </a:solidFill>
                <a:latin typeface="メイリオ" panose="020B0604030504040204" pitchFamily="50" charset="-128"/>
                <a:ea typeface="メイリオ" panose="020B0604030504040204" pitchFamily="50" charset="-128"/>
              </a:rPr>
              <a:t>（要事前記入</a:t>
            </a:r>
            <a:r>
              <a:rPr kumimoji="1" lang="ja-JP" altLang="en-US" sz="1200" u="sng" dirty="0">
                <a:solidFill>
                  <a:srgbClr val="FF0000"/>
                </a:solidFill>
                <a:latin typeface="メイリオ" panose="020B0604030504040204" pitchFamily="50" charset="-128"/>
                <a:ea typeface="メイリオ" panose="020B0604030504040204" pitchFamily="50" charset="-128"/>
              </a:rPr>
              <a:t>）</a:t>
            </a:r>
            <a:endParaRPr kumimoji="1" lang="en-US" altLang="ja-JP" sz="1200" u="sng" dirty="0">
              <a:solidFill>
                <a:srgbClr val="FF0000"/>
              </a:solidFill>
              <a:latin typeface="メイリオ" panose="020B0604030504040204" pitchFamily="50" charset="-128"/>
              <a:ea typeface="メイリオ" panose="020B0604030504040204" pitchFamily="50" charset="-128"/>
            </a:endParaRPr>
          </a:p>
          <a:p>
            <a:pPr>
              <a:lnSpc>
                <a:spcPts val="1500"/>
              </a:lnSpc>
            </a:pPr>
            <a:r>
              <a:rPr kumimoji="1" lang="ja-JP" altLang="en-US" sz="1200" dirty="0">
                <a:latin typeface="メイリオ" panose="020B0604030504040204" pitchFamily="50" charset="-128"/>
                <a:ea typeface="メイリオ" panose="020B0604030504040204" pitchFamily="50" charset="-128"/>
              </a:rPr>
              <a:t>　本通知に同封しております。場合により作成に時間を要するものになりますので</a:t>
            </a:r>
            <a:endParaRPr kumimoji="1" lang="en-US" altLang="ja-JP" sz="1200" dirty="0">
              <a:latin typeface="メイリオ" panose="020B0604030504040204" pitchFamily="50" charset="-128"/>
              <a:ea typeface="メイリオ" panose="020B0604030504040204" pitchFamily="50" charset="-128"/>
            </a:endParaRPr>
          </a:p>
          <a:p>
            <a:pPr>
              <a:lnSpc>
                <a:spcPts val="1500"/>
              </a:lnSpc>
            </a:pPr>
            <a:r>
              <a:rPr kumimoji="1" lang="ja-JP" altLang="en-US" sz="1200" dirty="0">
                <a:latin typeface="メイリオ" panose="020B0604030504040204" pitchFamily="50" charset="-128"/>
                <a:ea typeface="メイリオ" panose="020B0604030504040204" pitchFamily="50" charset="-128"/>
              </a:rPr>
              <a:t>　記入例を参考に事前に別紙様式に記入の上、申請願います。</a:t>
            </a:r>
            <a:endParaRPr lang="en-US" altLang="ja-JP" sz="1200" kern="100" dirty="0">
              <a:effectLst/>
              <a:latin typeface="游明朝" panose="02020400000000000000" pitchFamily="18" charset="-128"/>
              <a:ea typeface="メイリオ" panose="020B0604030504040204" pitchFamily="50" charset="-128"/>
              <a:cs typeface="Times New Roman" panose="02020603050405020304" pitchFamily="18" charset="0"/>
            </a:endParaRPr>
          </a:p>
          <a:p>
            <a:pPr>
              <a:lnSpc>
                <a:spcPts val="1500"/>
              </a:lnSpc>
            </a:pPr>
            <a:r>
              <a:rPr lang="ja-JP" altLang="en-US" sz="1200" b="1" u="sng" kern="100" dirty="0">
                <a:latin typeface="游明朝" panose="02020400000000000000" pitchFamily="18" charset="-128"/>
                <a:ea typeface="メイリオ" panose="020B0604030504040204" pitchFamily="50" charset="-128"/>
                <a:cs typeface="Times New Roman" panose="02020603050405020304" pitchFamily="18" charset="0"/>
              </a:rPr>
              <a:t>⑷</a:t>
            </a:r>
            <a:r>
              <a:rPr lang="ja-JP" altLang="en-US" sz="1200" b="1" u="sng" kern="100" dirty="0">
                <a:effectLst/>
                <a:latin typeface="游明朝" panose="02020400000000000000" pitchFamily="18" charset="-128"/>
                <a:ea typeface="メイリオ" panose="020B0604030504040204" pitchFamily="50" charset="-128"/>
                <a:cs typeface="Times New Roman" panose="02020603050405020304" pitchFamily="18" charset="0"/>
              </a:rPr>
              <a:t>対象肥料の商品名、数量、金額、納品日等が確認できるものの写し</a:t>
            </a:r>
            <a:endParaRPr lang="en-US" altLang="ja-JP" sz="1200" b="1" u="sng" kern="100" dirty="0">
              <a:effectLst/>
              <a:latin typeface="游明朝" panose="02020400000000000000" pitchFamily="18" charset="-128"/>
              <a:ea typeface="メイリオ" panose="020B0604030504040204" pitchFamily="50" charset="-128"/>
              <a:cs typeface="Times New Roman" panose="02020603050405020304" pitchFamily="18" charset="0"/>
            </a:endParaRPr>
          </a:p>
          <a:p>
            <a:pPr>
              <a:lnSpc>
                <a:spcPts val="1500"/>
              </a:lnSpc>
            </a:pPr>
            <a:r>
              <a:rPr lang="ja-JP" altLang="en-US" sz="1200" kern="100" dirty="0">
                <a:latin typeface="游明朝" panose="02020400000000000000" pitchFamily="18" charset="-128"/>
                <a:ea typeface="メイリオ" panose="020B0604030504040204" pitchFamily="50" charset="-128"/>
                <a:cs typeface="Times New Roman" panose="02020603050405020304" pitchFamily="18" charset="0"/>
              </a:rPr>
              <a:t>　上記⑶の根拠書類として添付が必要になります。</a:t>
            </a:r>
            <a:endParaRPr lang="en-US" altLang="ja-JP" sz="1200" kern="100" dirty="0">
              <a:latin typeface="游明朝" panose="02020400000000000000" pitchFamily="18" charset="-128"/>
              <a:ea typeface="メイリオ" panose="020B0604030504040204" pitchFamily="50" charset="-128"/>
              <a:cs typeface="Times New Roman" panose="02020603050405020304" pitchFamily="18" charset="0"/>
            </a:endParaRPr>
          </a:p>
          <a:p>
            <a:pPr>
              <a:lnSpc>
                <a:spcPts val="1500"/>
              </a:lnSpc>
            </a:pPr>
            <a:r>
              <a:rPr lang="ja-JP" altLang="en-US" sz="1200" kern="100" dirty="0">
                <a:latin typeface="游明朝" panose="02020400000000000000" pitchFamily="18" charset="-128"/>
                <a:ea typeface="メイリオ" panose="020B0604030504040204" pitchFamily="50" charset="-128"/>
                <a:cs typeface="Times New Roman" panose="02020603050405020304" pitchFamily="18" charset="0"/>
              </a:rPr>
              <a:t>　主に納品書と請求書で購入実績を確認しますが、領収書、レシート等でも該当と</a:t>
            </a:r>
            <a:endParaRPr lang="en-US" altLang="ja-JP" sz="1200" kern="100" dirty="0">
              <a:latin typeface="游明朝" panose="02020400000000000000" pitchFamily="18" charset="-128"/>
              <a:ea typeface="メイリオ" panose="020B0604030504040204" pitchFamily="50" charset="-128"/>
              <a:cs typeface="Times New Roman" panose="02020603050405020304" pitchFamily="18" charset="0"/>
            </a:endParaRPr>
          </a:p>
          <a:p>
            <a:pPr>
              <a:lnSpc>
                <a:spcPts val="1500"/>
              </a:lnSpc>
            </a:pPr>
            <a:r>
              <a:rPr lang="ja-JP" altLang="en-US" sz="1200" kern="100" dirty="0">
                <a:latin typeface="游明朝" panose="02020400000000000000" pitchFamily="18" charset="-128"/>
                <a:ea typeface="メイリオ" panose="020B0604030504040204" pitchFamily="50" charset="-128"/>
                <a:cs typeface="Times New Roman" panose="02020603050405020304" pitchFamily="18" charset="0"/>
              </a:rPr>
              <a:t>　なる記載があれば、根拠</a:t>
            </a:r>
            <a:r>
              <a:rPr lang="ja-JP" altLang="en-US" sz="1200" kern="100" dirty="0">
                <a:effectLst/>
                <a:latin typeface="游明朝" panose="02020400000000000000" pitchFamily="18" charset="-128"/>
                <a:ea typeface="メイリオ" panose="020B0604030504040204" pitchFamily="50" charset="-128"/>
                <a:cs typeface="Times New Roman" panose="02020603050405020304" pitchFamily="18" charset="0"/>
              </a:rPr>
              <a:t>とすることができます。</a:t>
            </a:r>
            <a:r>
              <a:rPr lang="ja-JP" altLang="en-US" sz="1200" kern="100" dirty="0">
                <a:solidFill>
                  <a:srgbClr val="FF0000"/>
                </a:solidFill>
                <a:effectLst/>
                <a:latin typeface="游明朝" panose="02020400000000000000" pitchFamily="18" charset="-128"/>
                <a:ea typeface="メイリオ" panose="020B0604030504040204" pitchFamily="50" charset="-128"/>
                <a:cs typeface="Times New Roman" panose="02020603050405020304" pitchFamily="18" charset="0"/>
              </a:rPr>
              <a:t>ただし</a:t>
            </a:r>
            <a:r>
              <a:rPr lang="ja-JP" altLang="en-US" sz="1200" kern="100" dirty="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商品名等が明記されてお</a:t>
            </a:r>
            <a:endParaRPr lang="en-US" altLang="ja-JP" sz="1200" kern="100" dirty="0">
              <a:solidFill>
                <a:srgbClr val="FF0000"/>
              </a:solidFill>
              <a:latin typeface="メイリオ" panose="020B0604030504040204" pitchFamily="50" charset="-128"/>
              <a:ea typeface="メイリオ" panose="020B0604030504040204" pitchFamily="50" charset="-128"/>
              <a:cs typeface="Times New Roman" panose="02020603050405020304" pitchFamily="18" charset="0"/>
            </a:endParaRPr>
          </a:p>
          <a:p>
            <a:pPr>
              <a:lnSpc>
                <a:spcPts val="1500"/>
              </a:lnSpc>
            </a:pPr>
            <a:r>
              <a:rPr lang="ja-JP" altLang="en-US" sz="1200" kern="100" dirty="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　らず、不明瞭、照合できないものは対象外。特にレシートや手書伝票の場合は、</a:t>
            </a:r>
            <a:endParaRPr lang="en-US" altLang="ja-JP" sz="1200" kern="100" dirty="0">
              <a:solidFill>
                <a:srgbClr val="FF0000"/>
              </a:solidFill>
              <a:latin typeface="メイリオ" panose="020B0604030504040204" pitchFamily="50" charset="-128"/>
              <a:ea typeface="メイリオ" panose="020B0604030504040204" pitchFamily="50" charset="-128"/>
              <a:cs typeface="Times New Roman" panose="02020603050405020304" pitchFamily="18" charset="0"/>
            </a:endParaRPr>
          </a:p>
          <a:p>
            <a:pPr>
              <a:lnSpc>
                <a:spcPts val="1500"/>
              </a:lnSpc>
            </a:pPr>
            <a:r>
              <a:rPr lang="ja-JP" altLang="en-US" sz="1200" kern="100" dirty="0">
                <a:solidFill>
                  <a:srgbClr val="FF0000"/>
                </a:solidFill>
                <a:latin typeface="メイリオ" panose="020B0604030504040204" pitchFamily="50" charset="-128"/>
                <a:ea typeface="メイリオ" panose="020B0604030504040204" pitchFamily="50" charset="-128"/>
                <a:cs typeface="Times New Roman" panose="02020603050405020304" pitchFamily="18" charset="0"/>
              </a:rPr>
              <a:t>　記載内容が根拠資料として明瞭かご注意願います。</a:t>
            </a:r>
            <a:endParaRPr lang="en-US" altLang="ja-JP" sz="1200" kern="100" dirty="0">
              <a:solidFill>
                <a:srgbClr val="FF0000"/>
              </a:solidFill>
              <a:latin typeface="メイリオ" panose="020B0604030504040204" pitchFamily="50" charset="-128"/>
              <a:ea typeface="メイリオ" panose="020B0604030504040204" pitchFamily="50" charset="-128"/>
              <a:cs typeface="Times New Roman" panose="02020603050405020304" pitchFamily="18" charset="0"/>
            </a:endParaRPr>
          </a:p>
          <a:p>
            <a:pPr>
              <a:lnSpc>
                <a:spcPts val="1500"/>
              </a:lnSpc>
            </a:pPr>
            <a:r>
              <a:rPr kumimoji="1" lang="ja-JP" altLang="en-US" sz="1200" b="1" u="sng" kern="100" dirty="0">
                <a:latin typeface="游明朝" panose="02020400000000000000" pitchFamily="18" charset="-128"/>
                <a:ea typeface="メイリオ" panose="020B0604030504040204" pitchFamily="50" charset="-128"/>
                <a:cs typeface="Times New Roman" panose="02020603050405020304" pitchFamily="18" charset="0"/>
              </a:rPr>
              <a:t>⑸肥料袋の写真 （</a:t>
            </a:r>
            <a:r>
              <a:rPr kumimoji="1" lang="en-US" altLang="ja-JP" sz="1200" b="1" u="sng" kern="100" dirty="0">
                <a:latin typeface="游明朝" panose="02020400000000000000" pitchFamily="18" charset="-128"/>
                <a:ea typeface="メイリオ" panose="020B0604030504040204" pitchFamily="50" charset="-128"/>
                <a:cs typeface="Times New Roman" panose="02020603050405020304" pitchFamily="18" charset="0"/>
              </a:rPr>
              <a:t>【</a:t>
            </a:r>
            <a:r>
              <a:rPr kumimoji="0" lang="ja-JP" altLang="en-US" sz="12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対象銘柄の一例</a:t>
            </a:r>
            <a:r>
              <a:rPr kumimoji="0" lang="en-US" altLang="ja-JP" sz="12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0" lang="ja-JP" altLang="en-US" sz="1200" b="1" i="0" u="sng"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 に記載のある銘柄は不要）</a:t>
            </a:r>
            <a:r>
              <a:rPr kumimoji="1" lang="ja-JP" altLang="en-US" sz="1200" b="1" u="sng" kern="100" dirty="0">
                <a:latin typeface="游明朝" panose="02020400000000000000" pitchFamily="18" charset="-128"/>
                <a:ea typeface="メイリオ" panose="020B0604030504040204" pitchFamily="50" charset="-128"/>
                <a:cs typeface="Times New Roman" panose="02020603050405020304" pitchFamily="18" charset="0"/>
              </a:rPr>
              <a:t>　</a:t>
            </a:r>
            <a:endParaRPr kumimoji="1" lang="en-US" altLang="ja-JP" sz="1200" b="1" u="sng" kern="100" dirty="0">
              <a:latin typeface="游明朝" panose="02020400000000000000" pitchFamily="18" charset="-128"/>
              <a:ea typeface="メイリオ" panose="020B0604030504040204" pitchFamily="50" charset="-128"/>
              <a:cs typeface="Times New Roman" panose="02020603050405020304" pitchFamily="18" charset="0"/>
            </a:endParaRPr>
          </a:p>
          <a:p>
            <a:pPr>
              <a:lnSpc>
                <a:spcPts val="1500"/>
              </a:lnSpc>
            </a:pPr>
            <a:r>
              <a:rPr kumimoji="1" lang="ja-JP" altLang="en-US" sz="1200" kern="100" dirty="0">
                <a:latin typeface="游明朝" panose="02020400000000000000" pitchFamily="18" charset="-128"/>
                <a:ea typeface="メイリオ" panose="020B0604030504040204" pitchFamily="50" charset="-128"/>
                <a:cs typeface="Times New Roman" panose="02020603050405020304" pitchFamily="18" charset="0"/>
              </a:rPr>
              <a:t>　</a:t>
            </a:r>
            <a:r>
              <a:rPr kumimoji="1" lang="en-US" altLang="ja-JP" sz="1200" kern="100" dirty="0">
                <a:latin typeface="游明朝" panose="02020400000000000000" pitchFamily="18" charset="-128"/>
                <a:ea typeface="メイリオ" panose="020B0604030504040204" pitchFamily="50" charset="-128"/>
                <a:cs typeface="Times New Roman" panose="02020603050405020304" pitchFamily="18" charset="0"/>
              </a:rPr>
              <a:t>【</a:t>
            </a:r>
            <a:r>
              <a:rPr kumimoji="0"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対象銘柄の一例</a:t>
            </a:r>
            <a:r>
              <a:rPr kumimoji="0"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0"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に記載のない肥料銘柄についても</a:t>
            </a:r>
            <a:r>
              <a:rPr lang="en-US" altLang="ja-JP" sz="1200"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sz="1200" kern="0" dirty="0">
                <a:solidFill>
                  <a:schemeClr val="tx1"/>
                </a:solidFill>
                <a:latin typeface="メイリオ" panose="020B0604030504040204" pitchFamily="50" charset="-128"/>
                <a:ea typeface="メイリオ" panose="020B0604030504040204" pitchFamily="50" charset="-128"/>
                <a:cs typeface="Generic4-Regular"/>
              </a:rPr>
              <a:t>対象経費</a:t>
            </a:r>
            <a:r>
              <a:rPr lang="en-US" altLang="ja-JP" sz="1200" kern="0" dirty="0">
                <a:solidFill>
                  <a:schemeClr val="tx1"/>
                </a:solidFill>
                <a:latin typeface="メイリオ" panose="020B0604030504040204" pitchFamily="50" charset="-128"/>
                <a:ea typeface="メイリオ" panose="020B0604030504040204" pitchFamily="50" charset="-128"/>
                <a:cs typeface="Generic4-Regular"/>
              </a:rPr>
              <a:t>】</a:t>
            </a:r>
            <a:r>
              <a:rPr lang="ja-JP" altLang="en-US" sz="1200" kern="0" dirty="0">
                <a:solidFill>
                  <a:schemeClr val="tx1"/>
                </a:solidFill>
                <a:latin typeface="メイリオ" panose="020B0604030504040204" pitchFamily="50" charset="-128"/>
                <a:ea typeface="メイリオ" panose="020B0604030504040204" pitchFamily="50" charset="-128"/>
                <a:cs typeface="Generic4-Regular"/>
              </a:rPr>
              <a:t>に記載のある</a:t>
            </a:r>
            <a:endParaRPr lang="en-US" altLang="ja-JP" sz="1200" kern="0" dirty="0">
              <a:solidFill>
                <a:schemeClr val="tx1"/>
              </a:solidFill>
              <a:latin typeface="メイリオ" panose="020B0604030504040204" pitchFamily="50" charset="-128"/>
              <a:ea typeface="メイリオ" panose="020B0604030504040204" pitchFamily="50" charset="-128"/>
              <a:cs typeface="Generic4-Regular"/>
            </a:endParaRPr>
          </a:p>
          <a:p>
            <a:pPr>
              <a:lnSpc>
                <a:spcPts val="1500"/>
              </a:lnSpc>
            </a:pPr>
            <a:r>
              <a:rPr lang="ja-JP" altLang="en-US" sz="1200" kern="0" dirty="0">
                <a:latin typeface="メイリオ" panose="020B0604030504040204" pitchFamily="50" charset="-128"/>
                <a:ea typeface="メイリオ" panose="020B0604030504040204" pitchFamily="50" charset="-128"/>
                <a:cs typeface="Generic4-Regular"/>
              </a:rPr>
              <a:t>　</a:t>
            </a:r>
            <a:r>
              <a:rPr lang="ja-JP" altLang="en-US" sz="1200" kern="0" dirty="0">
                <a:solidFill>
                  <a:schemeClr val="tx1"/>
                </a:solidFill>
                <a:latin typeface="メイリオ" panose="020B0604030504040204" pitchFamily="50" charset="-128"/>
                <a:ea typeface="メイリオ" panose="020B0604030504040204" pitchFamily="50" charset="-128"/>
                <a:cs typeface="Generic4-Regular"/>
              </a:rPr>
              <a:t>要件を満たす銘柄については、⑶、⑷と併せて肥料袋の写真を提出いただければ</a:t>
            </a:r>
            <a:endParaRPr lang="en-US" altLang="ja-JP" sz="1200" kern="0" dirty="0">
              <a:solidFill>
                <a:schemeClr val="tx1"/>
              </a:solidFill>
              <a:latin typeface="メイリオ" panose="020B0604030504040204" pitchFamily="50" charset="-128"/>
              <a:ea typeface="メイリオ" panose="020B0604030504040204" pitchFamily="50" charset="-128"/>
              <a:cs typeface="Generic4-Regular"/>
            </a:endParaRPr>
          </a:p>
          <a:p>
            <a:pPr>
              <a:lnSpc>
                <a:spcPts val="1500"/>
              </a:lnSpc>
            </a:pPr>
            <a:r>
              <a:rPr kumimoji="0" lang="ja-JP" altLang="en-US" sz="1200" b="0" i="0" u="none" strike="noStrike" kern="0" cap="none" spc="0" normalizeH="0" baseline="0" noProof="0" dirty="0">
                <a:ln>
                  <a:noFill/>
                </a:ln>
                <a:effectLst/>
                <a:uLnTx/>
                <a:uFillTx/>
                <a:latin typeface="メイリオ" panose="020B0604030504040204" pitchFamily="50" charset="-128"/>
                <a:ea typeface="メイリオ" panose="020B0604030504040204" pitchFamily="50" charset="-128"/>
              </a:rPr>
              <a:t>　対象とすることができます。撮影の方法は</a:t>
            </a:r>
            <a:r>
              <a:rPr kumimoji="1" lang="en-US" altLang="ja-JP" sz="1200" b="0" i="0" u="none" strike="noStrike" kern="100" cap="none" spc="0" normalizeH="0" baseline="0" noProof="0" dirty="0">
                <a:ln>
                  <a:noFill/>
                </a:ln>
                <a:effectLst/>
                <a:uLnTx/>
                <a:uFillTx/>
                <a:latin typeface="游明朝" panose="02020400000000000000" pitchFamily="18" charset="-128"/>
                <a:ea typeface="メイリオ" panose="020B0604030504040204" pitchFamily="50" charset="-128"/>
                <a:cs typeface="Times New Roman" panose="02020603050405020304" pitchFamily="18" charset="0"/>
              </a:rPr>
              <a:t>【</a:t>
            </a:r>
            <a:r>
              <a:rPr lang="ja-JP" altLang="en-US" sz="1200" kern="0" dirty="0">
                <a:solidFill>
                  <a:schemeClr val="tx1"/>
                </a:solidFill>
                <a:latin typeface="メイリオ" panose="020B0604030504040204" pitchFamily="50" charset="-128"/>
                <a:ea typeface="メイリオ" panose="020B0604030504040204" pitchFamily="50" charset="-128"/>
                <a:cs typeface="Generic4-Regular"/>
              </a:rPr>
              <a:t>一例以外の銘柄について</a:t>
            </a:r>
            <a:r>
              <a:rPr kumimoji="1" lang="en-US" altLang="ja-JP" sz="1200" kern="100" dirty="0">
                <a:solidFill>
                  <a:schemeClr val="tx1"/>
                </a:solidFill>
                <a:latin typeface="游明朝" panose="02020400000000000000" pitchFamily="18" charset="-128"/>
                <a:ea typeface="メイリオ" panose="020B0604030504040204" pitchFamily="50" charset="-128"/>
                <a:cs typeface="Times New Roman" panose="02020603050405020304" pitchFamily="18" charset="0"/>
              </a:rPr>
              <a:t>】</a:t>
            </a:r>
            <a:r>
              <a:rPr kumimoji="1" lang="ja-JP" altLang="en-US" sz="1200" kern="100" dirty="0">
                <a:latin typeface="游明朝" panose="02020400000000000000" pitchFamily="18" charset="-128"/>
                <a:ea typeface="メイリオ" panose="020B0604030504040204" pitchFamily="50" charset="-128"/>
                <a:cs typeface="Times New Roman" panose="02020603050405020304" pitchFamily="18" charset="0"/>
              </a:rPr>
              <a:t>を</a:t>
            </a:r>
            <a:endParaRPr kumimoji="1" lang="en-US" altLang="ja-JP" sz="1200" kern="100" dirty="0">
              <a:latin typeface="游明朝" panose="02020400000000000000" pitchFamily="18" charset="-128"/>
              <a:ea typeface="メイリオ" panose="020B0604030504040204" pitchFamily="50" charset="-128"/>
              <a:cs typeface="Times New Roman" panose="02020603050405020304" pitchFamily="18" charset="0"/>
            </a:endParaRPr>
          </a:p>
          <a:p>
            <a:pPr>
              <a:lnSpc>
                <a:spcPts val="1500"/>
              </a:lnSpc>
            </a:pPr>
            <a:r>
              <a:rPr kumimoji="1" lang="ja-JP" altLang="en-US" sz="1200" kern="100" dirty="0">
                <a:latin typeface="游明朝" panose="02020400000000000000" pitchFamily="18" charset="-128"/>
                <a:ea typeface="メイリオ" panose="020B0604030504040204" pitchFamily="50" charset="-128"/>
                <a:cs typeface="Times New Roman" panose="02020603050405020304" pitchFamily="18" charset="0"/>
              </a:rPr>
              <a:t>　参照願います。</a:t>
            </a:r>
            <a:endParaRPr kumimoji="0"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 name="正方形/長方形 10">
            <a:extLst>
              <a:ext uri="{FF2B5EF4-FFF2-40B4-BE49-F238E27FC236}">
                <a16:creationId xmlns:a16="http://schemas.microsoft.com/office/drawing/2014/main" id="{5A91FDAC-D4F3-48A7-BEB3-4542B8009528}"/>
              </a:ext>
            </a:extLst>
          </p:cNvPr>
          <p:cNvSpPr/>
          <p:nvPr/>
        </p:nvSpPr>
        <p:spPr>
          <a:xfrm>
            <a:off x="5808430" y="104556"/>
            <a:ext cx="948560" cy="340391"/>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ot="0" spcFirstLastPara="0" vert="horz" wrap="square" lIns="51435" tIns="60750" rIns="51435" bIns="25718" numCol="1" spcCol="0" rtlCol="0" fromWordArt="0" anchor="ctr" anchorCtr="0" forceAA="0" compatLnSpc="1">
            <a:prstTxWarp prst="textNoShape">
              <a:avLst/>
            </a:prstTxWarp>
            <a:noAutofit/>
          </a:bodyPr>
          <a:lstStyle/>
          <a:p>
            <a:pPr algn="ctr"/>
            <a:r>
              <a:rPr lang="ja-JP" altLang="en-US" sz="1350" dirty="0">
                <a:latin typeface="メイリオ" panose="020B0604030504040204" pitchFamily="50" charset="-128"/>
                <a:ea typeface="メイリオ" panose="020B0604030504040204" pitchFamily="50" charset="-128"/>
              </a:rPr>
              <a:t>別紙１</a:t>
            </a:r>
          </a:p>
        </p:txBody>
      </p:sp>
    </p:spTree>
    <p:extLst>
      <p:ext uri="{BB962C8B-B14F-4D97-AF65-F5344CB8AC3E}">
        <p14:creationId xmlns:p14="http://schemas.microsoft.com/office/powerpoint/2010/main" val="532927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四角形: 角を丸くする 8">
            <a:extLst>
              <a:ext uri="{FF2B5EF4-FFF2-40B4-BE49-F238E27FC236}">
                <a16:creationId xmlns:a16="http://schemas.microsoft.com/office/drawing/2014/main" id="{464BE5BA-8CFC-4C31-A792-3CDF24DF5A9C}"/>
              </a:ext>
            </a:extLst>
          </p:cNvPr>
          <p:cNvSpPr/>
          <p:nvPr/>
        </p:nvSpPr>
        <p:spPr>
          <a:xfrm>
            <a:off x="51896" y="900012"/>
            <a:ext cx="2525768" cy="25993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商系様購入分を</a:t>
            </a:r>
            <a:r>
              <a:rPr lang="en-US" altLang="ja-JP" sz="900" dirty="0"/>
              <a:t>【</a:t>
            </a:r>
            <a:r>
              <a:rPr lang="ja-JP" altLang="en-US" sz="900" dirty="0"/>
              <a:t>対象経費</a:t>
            </a:r>
            <a:r>
              <a:rPr lang="en-US" altLang="ja-JP" sz="900" dirty="0"/>
              <a:t>】</a:t>
            </a:r>
            <a:r>
              <a:rPr lang="ja-JP" altLang="en-US" sz="900" dirty="0"/>
              <a:t>として申請する</a:t>
            </a:r>
            <a:endParaRPr lang="en-US" altLang="ja-JP" sz="900" dirty="0"/>
          </a:p>
        </p:txBody>
      </p:sp>
      <p:sp>
        <p:nvSpPr>
          <p:cNvPr id="17" name="テキスト ボックス 16">
            <a:extLst>
              <a:ext uri="{FF2B5EF4-FFF2-40B4-BE49-F238E27FC236}">
                <a16:creationId xmlns:a16="http://schemas.microsoft.com/office/drawing/2014/main" id="{2E17B816-A639-4D7D-8EB9-331F49F116D4}"/>
              </a:ext>
            </a:extLst>
          </p:cNvPr>
          <p:cNvSpPr txBox="1"/>
          <p:nvPr/>
        </p:nvSpPr>
        <p:spPr>
          <a:xfrm>
            <a:off x="1966215" y="1174839"/>
            <a:ext cx="1610662" cy="338554"/>
          </a:xfrm>
          <a:prstGeom prst="rect">
            <a:avLst/>
          </a:prstGeom>
          <a:noFill/>
        </p:spPr>
        <p:txBody>
          <a:bodyPr wrap="square" rtlCol="0">
            <a:spAutoFit/>
          </a:bodyPr>
          <a:lstStyle/>
          <a:p>
            <a:pPr algn="ctr"/>
            <a:r>
              <a:rPr lang="ja-JP" altLang="en-US" sz="800" b="1" dirty="0">
                <a:solidFill>
                  <a:srgbClr val="FF0000"/>
                </a:solidFill>
              </a:rPr>
              <a:t>いいえ</a:t>
            </a:r>
            <a:endParaRPr lang="en-US" altLang="ja-JP" sz="800" b="1" dirty="0">
              <a:solidFill>
                <a:srgbClr val="FF0000"/>
              </a:solidFill>
            </a:endParaRPr>
          </a:p>
          <a:p>
            <a:pPr algn="ctr"/>
            <a:r>
              <a:rPr lang="ja-JP" altLang="en-US" sz="800" b="1" dirty="0">
                <a:solidFill>
                  <a:srgbClr val="FF0000"/>
                </a:solidFill>
              </a:rPr>
              <a:t>（ＪＡ購入分のみ申請する）</a:t>
            </a:r>
          </a:p>
        </p:txBody>
      </p:sp>
      <p:sp>
        <p:nvSpPr>
          <p:cNvPr id="19" name="テキスト ボックス 18">
            <a:extLst>
              <a:ext uri="{FF2B5EF4-FFF2-40B4-BE49-F238E27FC236}">
                <a16:creationId xmlns:a16="http://schemas.microsoft.com/office/drawing/2014/main" id="{5EE27E7E-2F1B-43E4-8F39-F031EE18C1D4}"/>
              </a:ext>
            </a:extLst>
          </p:cNvPr>
          <p:cNvSpPr txBox="1"/>
          <p:nvPr/>
        </p:nvSpPr>
        <p:spPr>
          <a:xfrm>
            <a:off x="4214366" y="1685312"/>
            <a:ext cx="438076" cy="215444"/>
          </a:xfrm>
          <a:prstGeom prst="rect">
            <a:avLst/>
          </a:prstGeom>
          <a:noFill/>
        </p:spPr>
        <p:txBody>
          <a:bodyPr wrap="square" rtlCol="0">
            <a:spAutoFit/>
          </a:bodyPr>
          <a:lstStyle/>
          <a:p>
            <a:r>
              <a:rPr lang="ja-JP" altLang="en-US" sz="800" b="1" dirty="0">
                <a:solidFill>
                  <a:schemeClr val="accent1"/>
                </a:solidFill>
              </a:rPr>
              <a:t>はい</a:t>
            </a:r>
          </a:p>
        </p:txBody>
      </p:sp>
      <p:sp>
        <p:nvSpPr>
          <p:cNvPr id="22" name="四角形: 角を丸くする 21">
            <a:extLst>
              <a:ext uri="{FF2B5EF4-FFF2-40B4-BE49-F238E27FC236}">
                <a16:creationId xmlns:a16="http://schemas.microsoft.com/office/drawing/2014/main" id="{FBED278B-3E27-4756-A19C-F9D8E7F62F9C}"/>
              </a:ext>
            </a:extLst>
          </p:cNvPr>
          <p:cNvSpPr/>
          <p:nvPr/>
        </p:nvSpPr>
        <p:spPr>
          <a:xfrm>
            <a:off x="137290" y="172700"/>
            <a:ext cx="6479629" cy="38428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350" dirty="0"/>
              <a:t>助成金申請のための</a:t>
            </a:r>
            <a:r>
              <a:rPr lang="en-US" altLang="ja-JP" sz="1350" dirty="0"/>
              <a:t>【</a:t>
            </a:r>
            <a:r>
              <a:rPr lang="ja-JP" altLang="en-US" sz="1350" dirty="0"/>
              <a:t>必要書類</a:t>
            </a:r>
            <a:r>
              <a:rPr lang="en-US" altLang="ja-JP" sz="1350" dirty="0"/>
              <a:t>】</a:t>
            </a:r>
            <a:r>
              <a:rPr lang="ja-JP" altLang="en-US" sz="1350" dirty="0"/>
              <a:t>フローチャート</a:t>
            </a:r>
            <a:endParaRPr lang="en-US" altLang="ja-JP" sz="1350" dirty="0"/>
          </a:p>
        </p:txBody>
      </p:sp>
      <p:sp>
        <p:nvSpPr>
          <p:cNvPr id="23" name="正方形/長方形 22">
            <a:extLst>
              <a:ext uri="{FF2B5EF4-FFF2-40B4-BE49-F238E27FC236}">
                <a16:creationId xmlns:a16="http://schemas.microsoft.com/office/drawing/2014/main" id="{D9107115-11BB-4DF1-9AD4-EBDC5569ED79}"/>
              </a:ext>
            </a:extLst>
          </p:cNvPr>
          <p:cNvSpPr/>
          <p:nvPr/>
        </p:nvSpPr>
        <p:spPr>
          <a:xfrm>
            <a:off x="5808430" y="104556"/>
            <a:ext cx="948560" cy="340391"/>
          </a:xfrm>
          <a:prstGeom prst="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rot="0" spcFirstLastPara="0" vert="horz" wrap="square" lIns="51435" tIns="60750" rIns="51435" bIns="25718" numCol="1" spcCol="0" rtlCol="0" fromWordArt="0" anchor="ctr" anchorCtr="0" forceAA="0" compatLnSpc="1">
            <a:prstTxWarp prst="textNoShape">
              <a:avLst/>
            </a:prstTxWarp>
            <a:noAutofit/>
          </a:bodyPr>
          <a:lstStyle/>
          <a:p>
            <a:pPr algn="ctr"/>
            <a:r>
              <a:rPr lang="ja-JP" altLang="en-US" sz="1350" dirty="0">
                <a:latin typeface="メイリオ" panose="020B0604030504040204" pitchFamily="50" charset="-128"/>
                <a:ea typeface="メイリオ" panose="020B0604030504040204" pitchFamily="50" charset="-128"/>
              </a:rPr>
              <a:t>別紙２</a:t>
            </a:r>
          </a:p>
        </p:txBody>
      </p:sp>
      <p:sp>
        <p:nvSpPr>
          <p:cNvPr id="25" name="四角形: 角を丸くする 24">
            <a:extLst>
              <a:ext uri="{FF2B5EF4-FFF2-40B4-BE49-F238E27FC236}">
                <a16:creationId xmlns:a16="http://schemas.microsoft.com/office/drawing/2014/main" id="{B907A827-102A-4AD1-9559-D5FC1922E43A}"/>
              </a:ext>
            </a:extLst>
          </p:cNvPr>
          <p:cNvSpPr/>
          <p:nvPr/>
        </p:nvSpPr>
        <p:spPr>
          <a:xfrm>
            <a:off x="3012854" y="812129"/>
            <a:ext cx="1398037" cy="42837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新規申請 もしくは</a:t>
            </a:r>
            <a:endParaRPr lang="en-US" altLang="ja-JP" sz="900" dirty="0"/>
          </a:p>
          <a:p>
            <a:pPr algn="ctr"/>
            <a:r>
              <a:rPr lang="ja-JP" altLang="en-US" sz="900" dirty="0"/>
              <a:t>入金口座の変更がある</a:t>
            </a:r>
            <a:endParaRPr lang="en-US" altLang="ja-JP" sz="900" dirty="0"/>
          </a:p>
        </p:txBody>
      </p:sp>
      <p:sp>
        <p:nvSpPr>
          <p:cNvPr id="28" name="四角形: 角を丸くする 27">
            <a:extLst>
              <a:ext uri="{FF2B5EF4-FFF2-40B4-BE49-F238E27FC236}">
                <a16:creationId xmlns:a16="http://schemas.microsoft.com/office/drawing/2014/main" id="{3343B208-0652-4B4B-BA3A-05F060304634}"/>
              </a:ext>
            </a:extLst>
          </p:cNvPr>
          <p:cNvSpPr/>
          <p:nvPr/>
        </p:nvSpPr>
        <p:spPr>
          <a:xfrm>
            <a:off x="4815120" y="804171"/>
            <a:ext cx="1986620" cy="42604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⑴申請書（受付時配布）のみ必要</a:t>
            </a:r>
            <a:endParaRPr lang="en-US" altLang="ja-JP" sz="900" dirty="0"/>
          </a:p>
          <a:p>
            <a:pPr algn="ctr"/>
            <a:r>
              <a:rPr lang="ja-JP" altLang="en-US" sz="900" b="1" u="sng" dirty="0">
                <a:solidFill>
                  <a:schemeClr val="accent1"/>
                </a:solidFill>
              </a:rPr>
              <a:t>そのまま申請受付へ</a:t>
            </a:r>
            <a:endParaRPr lang="en-US" altLang="ja-JP" sz="900" b="1" u="sng" dirty="0">
              <a:solidFill>
                <a:schemeClr val="accent1"/>
              </a:solidFill>
            </a:endParaRPr>
          </a:p>
        </p:txBody>
      </p:sp>
      <p:sp>
        <p:nvSpPr>
          <p:cNvPr id="30" name="テキスト ボックス 29">
            <a:extLst>
              <a:ext uri="{FF2B5EF4-FFF2-40B4-BE49-F238E27FC236}">
                <a16:creationId xmlns:a16="http://schemas.microsoft.com/office/drawing/2014/main" id="{7C90B81E-621A-4993-826C-52F039A92A40}"/>
              </a:ext>
            </a:extLst>
          </p:cNvPr>
          <p:cNvSpPr txBox="1"/>
          <p:nvPr/>
        </p:nvSpPr>
        <p:spPr>
          <a:xfrm>
            <a:off x="4334803" y="1159693"/>
            <a:ext cx="532081" cy="215444"/>
          </a:xfrm>
          <a:prstGeom prst="rect">
            <a:avLst/>
          </a:prstGeom>
          <a:noFill/>
        </p:spPr>
        <p:txBody>
          <a:bodyPr wrap="square" rtlCol="0">
            <a:spAutoFit/>
          </a:bodyPr>
          <a:lstStyle/>
          <a:p>
            <a:pPr algn="ctr"/>
            <a:r>
              <a:rPr lang="ja-JP" altLang="en-US" sz="800" b="1" dirty="0">
                <a:solidFill>
                  <a:srgbClr val="FF0000"/>
                </a:solidFill>
              </a:rPr>
              <a:t>いいえ</a:t>
            </a:r>
            <a:endParaRPr lang="en-US" altLang="ja-JP" sz="800" b="1" dirty="0">
              <a:solidFill>
                <a:srgbClr val="FF0000"/>
              </a:solidFill>
            </a:endParaRPr>
          </a:p>
        </p:txBody>
      </p:sp>
      <p:sp>
        <p:nvSpPr>
          <p:cNvPr id="35" name="矢印: 右 34">
            <a:extLst>
              <a:ext uri="{FF2B5EF4-FFF2-40B4-BE49-F238E27FC236}">
                <a16:creationId xmlns:a16="http://schemas.microsoft.com/office/drawing/2014/main" id="{1E4ED1B3-2AE7-4C3E-8B9C-5327B4125494}"/>
              </a:ext>
            </a:extLst>
          </p:cNvPr>
          <p:cNvSpPr/>
          <p:nvPr/>
        </p:nvSpPr>
        <p:spPr>
          <a:xfrm>
            <a:off x="2675868" y="980570"/>
            <a:ext cx="238782" cy="96533"/>
          </a:xfrm>
          <a:prstGeom prst="rightArrow">
            <a:avLst>
              <a:gd name="adj1" fmla="val 32864"/>
              <a:gd name="adj2" fmla="val 94554"/>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37" name="矢印: 上向き折線 36">
            <a:extLst>
              <a:ext uri="{FF2B5EF4-FFF2-40B4-BE49-F238E27FC236}">
                <a16:creationId xmlns:a16="http://schemas.microsoft.com/office/drawing/2014/main" id="{54E17208-46B7-4828-AAEA-F98CC05FE806}"/>
              </a:ext>
            </a:extLst>
          </p:cNvPr>
          <p:cNvSpPr/>
          <p:nvPr/>
        </p:nvSpPr>
        <p:spPr>
          <a:xfrm rot="5400000">
            <a:off x="4228098" y="852189"/>
            <a:ext cx="360150" cy="1328943"/>
          </a:xfrm>
          <a:prstGeom prst="bentUpArrow">
            <a:avLst>
              <a:gd name="adj1" fmla="val 15000"/>
              <a:gd name="adj2" fmla="val 14714"/>
              <a:gd name="adj3" fmla="val 25315"/>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38" name="四角形: 角を丸くする 37">
            <a:extLst>
              <a:ext uri="{FF2B5EF4-FFF2-40B4-BE49-F238E27FC236}">
                <a16:creationId xmlns:a16="http://schemas.microsoft.com/office/drawing/2014/main" id="{7A0BF6DC-B37E-46F2-BDB6-BD7243F8E409}"/>
              </a:ext>
            </a:extLst>
          </p:cNvPr>
          <p:cNvSpPr/>
          <p:nvPr/>
        </p:nvSpPr>
        <p:spPr>
          <a:xfrm>
            <a:off x="5131730" y="1369831"/>
            <a:ext cx="1624256" cy="55269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⑴申請書（受付時配布）と</a:t>
            </a:r>
            <a:endParaRPr lang="en-US" altLang="ja-JP" sz="900" dirty="0"/>
          </a:p>
          <a:p>
            <a:pPr algn="ctr"/>
            <a:r>
              <a:rPr lang="ja-JP" altLang="en-US" sz="900" dirty="0"/>
              <a:t>⑵入金のための通帳が必要</a:t>
            </a:r>
            <a:endParaRPr lang="en-US" altLang="ja-JP" sz="900" dirty="0"/>
          </a:p>
          <a:p>
            <a:pPr algn="ctr"/>
            <a:r>
              <a:rPr lang="ja-JP" altLang="en-US" sz="900" b="1" u="sng" dirty="0">
                <a:solidFill>
                  <a:schemeClr val="accent1"/>
                </a:solidFill>
              </a:rPr>
              <a:t>申請受付へ</a:t>
            </a:r>
            <a:endParaRPr lang="en-US" altLang="ja-JP" sz="900" b="1" u="sng" dirty="0">
              <a:solidFill>
                <a:schemeClr val="accent1"/>
              </a:solidFill>
            </a:endParaRPr>
          </a:p>
        </p:txBody>
      </p:sp>
      <p:sp>
        <p:nvSpPr>
          <p:cNvPr id="39" name="矢印: 右 38">
            <a:extLst>
              <a:ext uri="{FF2B5EF4-FFF2-40B4-BE49-F238E27FC236}">
                <a16:creationId xmlns:a16="http://schemas.microsoft.com/office/drawing/2014/main" id="{250FAD06-AD38-4991-AEAB-9498BF7044AC}"/>
              </a:ext>
            </a:extLst>
          </p:cNvPr>
          <p:cNvSpPr/>
          <p:nvPr/>
        </p:nvSpPr>
        <p:spPr>
          <a:xfrm rot="5400000">
            <a:off x="2082090" y="2746741"/>
            <a:ext cx="302745" cy="103889"/>
          </a:xfrm>
          <a:prstGeom prst="rightArrow">
            <a:avLst>
              <a:gd name="adj1" fmla="val 32864"/>
              <a:gd name="adj2" fmla="val 94554"/>
            </a:avLst>
          </a:prstGeom>
          <a:solidFill>
            <a:schemeClr val="accent1"/>
          </a:solid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40" name="テキスト ボックス 39">
            <a:extLst>
              <a:ext uri="{FF2B5EF4-FFF2-40B4-BE49-F238E27FC236}">
                <a16:creationId xmlns:a16="http://schemas.microsoft.com/office/drawing/2014/main" id="{89B4F737-499B-4E26-9FB1-531A2CAD4AFB}"/>
              </a:ext>
            </a:extLst>
          </p:cNvPr>
          <p:cNvSpPr txBox="1"/>
          <p:nvPr/>
        </p:nvSpPr>
        <p:spPr>
          <a:xfrm>
            <a:off x="2308008" y="2702821"/>
            <a:ext cx="398972" cy="215444"/>
          </a:xfrm>
          <a:prstGeom prst="rect">
            <a:avLst/>
          </a:prstGeom>
          <a:noFill/>
        </p:spPr>
        <p:txBody>
          <a:bodyPr wrap="square" rtlCol="0">
            <a:spAutoFit/>
          </a:bodyPr>
          <a:lstStyle/>
          <a:p>
            <a:r>
              <a:rPr lang="ja-JP" altLang="en-US" sz="800" b="1" dirty="0">
                <a:solidFill>
                  <a:schemeClr val="accent1"/>
                </a:solidFill>
              </a:rPr>
              <a:t>はい</a:t>
            </a:r>
          </a:p>
        </p:txBody>
      </p:sp>
      <p:sp>
        <p:nvSpPr>
          <p:cNvPr id="41" name="四角形: 角を丸くする 40">
            <a:extLst>
              <a:ext uri="{FF2B5EF4-FFF2-40B4-BE49-F238E27FC236}">
                <a16:creationId xmlns:a16="http://schemas.microsoft.com/office/drawing/2014/main" id="{29892D59-EF6D-4A87-B694-BF597FF42E2E}"/>
              </a:ext>
            </a:extLst>
          </p:cNvPr>
          <p:cNvSpPr/>
          <p:nvPr/>
        </p:nvSpPr>
        <p:spPr>
          <a:xfrm>
            <a:off x="72303" y="3886480"/>
            <a:ext cx="3002230" cy="3045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⑶別紙様式</a:t>
            </a:r>
            <a:r>
              <a:rPr lang="en-US" altLang="ja-JP" sz="900" dirty="0"/>
              <a:t>【</a:t>
            </a:r>
            <a:r>
              <a:rPr lang="ja-JP" altLang="en-US" sz="900" dirty="0"/>
              <a:t>購入実績一覧</a:t>
            </a:r>
            <a:r>
              <a:rPr lang="en-US" altLang="ja-JP" sz="900" dirty="0"/>
              <a:t>】</a:t>
            </a:r>
            <a:r>
              <a:rPr lang="ja-JP" altLang="en-US" sz="900" dirty="0"/>
              <a:t>を作成した</a:t>
            </a:r>
            <a:endParaRPr lang="en-US" altLang="ja-JP" sz="900" dirty="0"/>
          </a:p>
        </p:txBody>
      </p:sp>
      <p:sp>
        <p:nvSpPr>
          <p:cNvPr id="42" name="四角形: 角を丸くする 41">
            <a:extLst>
              <a:ext uri="{FF2B5EF4-FFF2-40B4-BE49-F238E27FC236}">
                <a16:creationId xmlns:a16="http://schemas.microsoft.com/office/drawing/2014/main" id="{3C413157-347A-4486-A04D-627A8D4F2074}"/>
              </a:ext>
            </a:extLst>
          </p:cNvPr>
          <p:cNvSpPr/>
          <p:nvPr/>
        </p:nvSpPr>
        <p:spPr>
          <a:xfrm>
            <a:off x="76200" y="4581247"/>
            <a:ext cx="3511715" cy="25322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下記項目のすべてが⑷根拠書類の何れかで確認ができる</a:t>
            </a:r>
            <a:endParaRPr lang="en-US" altLang="ja-JP" sz="900" dirty="0"/>
          </a:p>
        </p:txBody>
      </p:sp>
      <p:sp>
        <p:nvSpPr>
          <p:cNvPr id="43" name="矢印: 右 42">
            <a:extLst>
              <a:ext uri="{FF2B5EF4-FFF2-40B4-BE49-F238E27FC236}">
                <a16:creationId xmlns:a16="http://schemas.microsoft.com/office/drawing/2014/main" id="{1809BF65-2C15-4EC8-8C5D-49691FB75B60}"/>
              </a:ext>
            </a:extLst>
          </p:cNvPr>
          <p:cNvSpPr/>
          <p:nvPr/>
        </p:nvSpPr>
        <p:spPr>
          <a:xfrm rot="5400000">
            <a:off x="1074684" y="4330361"/>
            <a:ext cx="302745" cy="103889"/>
          </a:xfrm>
          <a:prstGeom prst="rightArrow">
            <a:avLst>
              <a:gd name="adj1" fmla="val 32864"/>
              <a:gd name="adj2" fmla="val 94554"/>
            </a:avLst>
          </a:prstGeom>
          <a:solidFill>
            <a:schemeClr val="accent1"/>
          </a:solid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44" name="テキスト ボックス 43">
            <a:extLst>
              <a:ext uri="{FF2B5EF4-FFF2-40B4-BE49-F238E27FC236}">
                <a16:creationId xmlns:a16="http://schemas.microsoft.com/office/drawing/2014/main" id="{D5C4E93B-E22D-494B-BA07-B7F489E3DA7B}"/>
              </a:ext>
            </a:extLst>
          </p:cNvPr>
          <p:cNvSpPr txBox="1"/>
          <p:nvPr/>
        </p:nvSpPr>
        <p:spPr>
          <a:xfrm>
            <a:off x="1300603" y="4276622"/>
            <a:ext cx="392014" cy="215444"/>
          </a:xfrm>
          <a:prstGeom prst="rect">
            <a:avLst/>
          </a:prstGeom>
          <a:noFill/>
        </p:spPr>
        <p:txBody>
          <a:bodyPr wrap="square" rtlCol="0">
            <a:spAutoFit/>
          </a:bodyPr>
          <a:lstStyle/>
          <a:p>
            <a:r>
              <a:rPr lang="ja-JP" altLang="en-US" sz="800" b="1" dirty="0">
                <a:solidFill>
                  <a:schemeClr val="accent1"/>
                </a:solidFill>
              </a:rPr>
              <a:t>はい</a:t>
            </a:r>
          </a:p>
        </p:txBody>
      </p:sp>
      <p:sp>
        <p:nvSpPr>
          <p:cNvPr id="45" name="四角形: 角を丸くする 44">
            <a:extLst>
              <a:ext uri="{FF2B5EF4-FFF2-40B4-BE49-F238E27FC236}">
                <a16:creationId xmlns:a16="http://schemas.microsoft.com/office/drawing/2014/main" id="{C5416442-E617-41BA-963D-6CEAFBCD006D}"/>
              </a:ext>
            </a:extLst>
          </p:cNvPr>
          <p:cNvSpPr/>
          <p:nvPr/>
        </p:nvSpPr>
        <p:spPr>
          <a:xfrm>
            <a:off x="72303" y="4967419"/>
            <a:ext cx="3504574" cy="25624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900" dirty="0"/>
              <a:t>　　　　納品年月日　　　　　➡　納品書・請求書 等</a:t>
            </a:r>
            <a:endParaRPr lang="en-US" altLang="ja-JP" sz="900" dirty="0"/>
          </a:p>
        </p:txBody>
      </p:sp>
      <p:sp>
        <p:nvSpPr>
          <p:cNvPr id="46" name="四角形: 角を丸くする 45">
            <a:extLst>
              <a:ext uri="{FF2B5EF4-FFF2-40B4-BE49-F238E27FC236}">
                <a16:creationId xmlns:a16="http://schemas.microsoft.com/office/drawing/2014/main" id="{43BA8C42-8EA6-41B2-8113-7CB906143826}"/>
              </a:ext>
            </a:extLst>
          </p:cNvPr>
          <p:cNvSpPr/>
          <p:nvPr/>
        </p:nvSpPr>
        <p:spPr>
          <a:xfrm>
            <a:off x="72303" y="5351143"/>
            <a:ext cx="3504574" cy="25993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900" dirty="0"/>
              <a:t>　　　　商品名　　　　　　　➡　納品書・請求書・領収書 等</a:t>
            </a:r>
            <a:endParaRPr lang="en-US" altLang="ja-JP" sz="900" dirty="0"/>
          </a:p>
        </p:txBody>
      </p:sp>
      <p:sp>
        <p:nvSpPr>
          <p:cNvPr id="47" name="四角形: 角を丸くする 46">
            <a:extLst>
              <a:ext uri="{FF2B5EF4-FFF2-40B4-BE49-F238E27FC236}">
                <a16:creationId xmlns:a16="http://schemas.microsoft.com/office/drawing/2014/main" id="{E8FF6A83-40EA-4E05-9D8C-176561EEA200}"/>
              </a:ext>
            </a:extLst>
          </p:cNvPr>
          <p:cNvSpPr/>
          <p:nvPr/>
        </p:nvSpPr>
        <p:spPr>
          <a:xfrm>
            <a:off x="72303" y="5749494"/>
            <a:ext cx="3504574" cy="26432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900" dirty="0"/>
              <a:t>　　　　数量、支払金額　　　➡　請求書・領収書・通帳 等　　</a:t>
            </a:r>
            <a:endParaRPr lang="en-US" altLang="ja-JP" sz="900" dirty="0"/>
          </a:p>
        </p:txBody>
      </p:sp>
      <p:sp>
        <p:nvSpPr>
          <p:cNvPr id="48" name="矢印: 右 47">
            <a:extLst>
              <a:ext uri="{FF2B5EF4-FFF2-40B4-BE49-F238E27FC236}">
                <a16:creationId xmlns:a16="http://schemas.microsoft.com/office/drawing/2014/main" id="{09E46C93-D65F-428F-9AB3-F6DC2A104612}"/>
              </a:ext>
            </a:extLst>
          </p:cNvPr>
          <p:cNvSpPr/>
          <p:nvPr/>
        </p:nvSpPr>
        <p:spPr>
          <a:xfrm rot="5400000">
            <a:off x="1074685" y="6183073"/>
            <a:ext cx="302745" cy="103889"/>
          </a:xfrm>
          <a:prstGeom prst="rightArrow">
            <a:avLst>
              <a:gd name="adj1" fmla="val 32864"/>
              <a:gd name="adj2" fmla="val 94554"/>
            </a:avLst>
          </a:prstGeom>
          <a:solidFill>
            <a:schemeClr val="accent1"/>
          </a:solid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49" name="テキスト ボックス 48">
            <a:extLst>
              <a:ext uri="{FF2B5EF4-FFF2-40B4-BE49-F238E27FC236}">
                <a16:creationId xmlns:a16="http://schemas.microsoft.com/office/drawing/2014/main" id="{B3A2FCC2-7E89-48A3-83C6-D4434614DF7C}"/>
              </a:ext>
            </a:extLst>
          </p:cNvPr>
          <p:cNvSpPr txBox="1"/>
          <p:nvPr/>
        </p:nvSpPr>
        <p:spPr>
          <a:xfrm>
            <a:off x="1341895" y="6136913"/>
            <a:ext cx="715360" cy="215444"/>
          </a:xfrm>
          <a:prstGeom prst="rect">
            <a:avLst/>
          </a:prstGeom>
          <a:noFill/>
        </p:spPr>
        <p:txBody>
          <a:bodyPr wrap="square" rtlCol="0">
            <a:spAutoFit/>
          </a:bodyPr>
          <a:lstStyle/>
          <a:p>
            <a:r>
              <a:rPr lang="ja-JP" altLang="en-US" sz="800" b="1" dirty="0">
                <a:solidFill>
                  <a:schemeClr val="accent1"/>
                </a:solidFill>
              </a:rPr>
              <a:t>はい</a:t>
            </a:r>
          </a:p>
        </p:txBody>
      </p:sp>
      <p:sp>
        <p:nvSpPr>
          <p:cNvPr id="2" name="右大かっこ 1">
            <a:extLst>
              <a:ext uri="{FF2B5EF4-FFF2-40B4-BE49-F238E27FC236}">
                <a16:creationId xmlns:a16="http://schemas.microsoft.com/office/drawing/2014/main" id="{13EDA679-6794-4990-8F61-3CAFECFB4482}"/>
              </a:ext>
            </a:extLst>
          </p:cNvPr>
          <p:cNvSpPr/>
          <p:nvPr/>
        </p:nvSpPr>
        <p:spPr>
          <a:xfrm>
            <a:off x="3611279" y="4564321"/>
            <a:ext cx="88381" cy="1428182"/>
          </a:xfrm>
          <a:prstGeom prst="righ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6C8826FC-019B-4E9E-8386-73DC3CFCD13D}"/>
              </a:ext>
            </a:extLst>
          </p:cNvPr>
          <p:cNvSpPr txBox="1"/>
          <p:nvPr/>
        </p:nvSpPr>
        <p:spPr>
          <a:xfrm>
            <a:off x="3635785" y="5359610"/>
            <a:ext cx="532081" cy="215444"/>
          </a:xfrm>
          <a:prstGeom prst="rect">
            <a:avLst/>
          </a:prstGeom>
          <a:noFill/>
        </p:spPr>
        <p:txBody>
          <a:bodyPr wrap="square" rtlCol="0">
            <a:spAutoFit/>
          </a:bodyPr>
          <a:lstStyle/>
          <a:p>
            <a:pPr algn="ctr"/>
            <a:r>
              <a:rPr lang="ja-JP" altLang="en-US" sz="800" b="1" dirty="0">
                <a:solidFill>
                  <a:srgbClr val="FF0000"/>
                </a:solidFill>
              </a:rPr>
              <a:t>いいえ</a:t>
            </a:r>
            <a:endParaRPr lang="en-US" altLang="ja-JP" sz="800" b="1" dirty="0">
              <a:solidFill>
                <a:srgbClr val="FF0000"/>
              </a:solidFill>
            </a:endParaRPr>
          </a:p>
        </p:txBody>
      </p:sp>
      <p:sp>
        <p:nvSpPr>
          <p:cNvPr id="29" name="矢印: 右 28">
            <a:extLst>
              <a:ext uri="{FF2B5EF4-FFF2-40B4-BE49-F238E27FC236}">
                <a16:creationId xmlns:a16="http://schemas.microsoft.com/office/drawing/2014/main" id="{35FFB84C-12C6-467A-8C17-4841DFE34D57}"/>
              </a:ext>
            </a:extLst>
          </p:cNvPr>
          <p:cNvSpPr/>
          <p:nvPr/>
        </p:nvSpPr>
        <p:spPr>
          <a:xfrm>
            <a:off x="3708023" y="5234629"/>
            <a:ext cx="404537" cy="103052"/>
          </a:xfrm>
          <a:prstGeom prst="rightArrow">
            <a:avLst>
              <a:gd name="adj1" fmla="val 32864"/>
              <a:gd name="adj2" fmla="val 94554"/>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31" name="四角形: 角を丸くする 30">
            <a:extLst>
              <a:ext uri="{FF2B5EF4-FFF2-40B4-BE49-F238E27FC236}">
                <a16:creationId xmlns:a16="http://schemas.microsoft.com/office/drawing/2014/main" id="{349B3451-331C-4D9A-BFFC-0B9FFE370209}"/>
              </a:ext>
            </a:extLst>
          </p:cNvPr>
          <p:cNvSpPr/>
          <p:nvPr/>
        </p:nvSpPr>
        <p:spPr>
          <a:xfrm>
            <a:off x="4174083" y="4649243"/>
            <a:ext cx="2630889" cy="12583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ja-JP" sz="900" dirty="0"/>
              <a:t>【</a:t>
            </a:r>
            <a:r>
              <a:rPr lang="ja-JP" altLang="en-US" sz="900" dirty="0"/>
              <a:t>購入実績一覧</a:t>
            </a:r>
            <a:r>
              <a:rPr lang="en-US" altLang="ja-JP" sz="900" dirty="0"/>
              <a:t>】</a:t>
            </a:r>
            <a:r>
              <a:rPr lang="ja-JP" altLang="en-US" sz="900" dirty="0"/>
              <a:t>の内容が書類で確認できないものについては、</a:t>
            </a:r>
            <a:r>
              <a:rPr lang="en-US" altLang="ja-JP" sz="900" u="sng" dirty="0">
                <a:solidFill>
                  <a:srgbClr val="FF0000"/>
                </a:solidFill>
              </a:rPr>
              <a:t>【</a:t>
            </a:r>
            <a:r>
              <a:rPr lang="ja-JP" altLang="en-US" sz="900" u="sng" dirty="0">
                <a:solidFill>
                  <a:srgbClr val="FF0000"/>
                </a:solidFill>
              </a:rPr>
              <a:t>対象経費</a:t>
            </a:r>
            <a:r>
              <a:rPr lang="en-US" altLang="ja-JP" sz="900" u="sng" dirty="0">
                <a:solidFill>
                  <a:srgbClr val="FF0000"/>
                </a:solidFill>
              </a:rPr>
              <a:t>】</a:t>
            </a:r>
            <a:r>
              <a:rPr lang="ja-JP" altLang="en-US" sz="900" u="sng" dirty="0">
                <a:solidFill>
                  <a:srgbClr val="FF0000"/>
                </a:solidFill>
              </a:rPr>
              <a:t>に含めることができません</a:t>
            </a:r>
            <a:endParaRPr lang="en-US" altLang="ja-JP" sz="900" u="sng" dirty="0">
              <a:solidFill>
                <a:srgbClr val="FF0000"/>
              </a:solidFill>
            </a:endParaRPr>
          </a:p>
          <a:p>
            <a:endParaRPr lang="en-US" altLang="ja-JP" sz="900" u="sng" dirty="0">
              <a:solidFill>
                <a:srgbClr val="FF0000"/>
              </a:solidFill>
            </a:endParaRPr>
          </a:p>
          <a:p>
            <a:r>
              <a:rPr lang="ja-JP" altLang="en-US" sz="900" dirty="0">
                <a:solidFill>
                  <a:schemeClr val="tx1"/>
                </a:solidFill>
              </a:rPr>
              <a:t>◎確認ができるもののみでの申請となります</a:t>
            </a:r>
            <a:r>
              <a:rPr lang="ja-JP" altLang="en-US" sz="900" dirty="0">
                <a:solidFill>
                  <a:srgbClr val="FF0000"/>
                </a:solidFill>
              </a:rPr>
              <a:t>　</a:t>
            </a:r>
            <a:r>
              <a:rPr lang="ja-JP" altLang="en-US" sz="900" dirty="0">
                <a:solidFill>
                  <a:schemeClr val="tx1"/>
                </a:solidFill>
              </a:rPr>
              <a:t>　</a:t>
            </a:r>
            <a:endParaRPr lang="en-US" altLang="ja-JP" sz="900" dirty="0">
              <a:solidFill>
                <a:schemeClr val="tx1"/>
              </a:solidFill>
            </a:endParaRPr>
          </a:p>
        </p:txBody>
      </p:sp>
      <p:sp>
        <p:nvSpPr>
          <p:cNvPr id="32" name="四角形: 角を丸くする 31">
            <a:extLst>
              <a:ext uri="{FF2B5EF4-FFF2-40B4-BE49-F238E27FC236}">
                <a16:creationId xmlns:a16="http://schemas.microsoft.com/office/drawing/2014/main" id="{26541066-6AAD-4C14-ABE4-6451C6ADDFE9}"/>
              </a:ext>
            </a:extLst>
          </p:cNvPr>
          <p:cNvSpPr/>
          <p:nvPr/>
        </p:nvSpPr>
        <p:spPr>
          <a:xfrm>
            <a:off x="57891" y="1576676"/>
            <a:ext cx="3021505" cy="30008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購入した肥料銘柄は、</a:t>
            </a:r>
            <a:r>
              <a:rPr lang="en-US" altLang="ja-JP" sz="900" dirty="0"/>
              <a:t>【</a:t>
            </a:r>
            <a:r>
              <a:rPr lang="ja-JP" altLang="en-US" sz="900" dirty="0"/>
              <a:t>対象銘柄の一例</a:t>
            </a:r>
            <a:r>
              <a:rPr lang="en-US" altLang="ja-JP" sz="900" dirty="0"/>
              <a:t>】</a:t>
            </a:r>
            <a:r>
              <a:rPr lang="ja-JP" altLang="en-US" sz="900" dirty="0"/>
              <a:t>の中にある</a:t>
            </a:r>
            <a:endParaRPr lang="en-US" altLang="ja-JP" sz="900" dirty="0"/>
          </a:p>
        </p:txBody>
      </p:sp>
      <p:sp>
        <p:nvSpPr>
          <p:cNvPr id="33" name="テキスト ボックス 32">
            <a:extLst>
              <a:ext uri="{FF2B5EF4-FFF2-40B4-BE49-F238E27FC236}">
                <a16:creationId xmlns:a16="http://schemas.microsoft.com/office/drawing/2014/main" id="{1595F556-2859-40EC-B081-691539888D16}"/>
              </a:ext>
            </a:extLst>
          </p:cNvPr>
          <p:cNvSpPr txBox="1"/>
          <p:nvPr/>
        </p:nvSpPr>
        <p:spPr>
          <a:xfrm>
            <a:off x="3846519" y="2506613"/>
            <a:ext cx="532081" cy="215444"/>
          </a:xfrm>
          <a:prstGeom prst="rect">
            <a:avLst/>
          </a:prstGeom>
          <a:noFill/>
        </p:spPr>
        <p:txBody>
          <a:bodyPr wrap="square" rtlCol="0">
            <a:spAutoFit/>
          </a:bodyPr>
          <a:lstStyle/>
          <a:p>
            <a:pPr algn="ctr"/>
            <a:r>
              <a:rPr lang="ja-JP" altLang="en-US" sz="800" b="1" dirty="0">
                <a:solidFill>
                  <a:srgbClr val="FF0000"/>
                </a:solidFill>
              </a:rPr>
              <a:t>いいえ</a:t>
            </a:r>
            <a:endParaRPr lang="en-US" altLang="ja-JP" sz="800" b="1" dirty="0">
              <a:solidFill>
                <a:srgbClr val="FF0000"/>
              </a:solidFill>
            </a:endParaRPr>
          </a:p>
        </p:txBody>
      </p:sp>
      <p:sp>
        <p:nvSpPr>
          <p:cNvPr id="34" name="矢印: 右 33">
            <a:extLst>
              <a:ext uri="{FF2B5EF4-FFF2-40B4-BE49-F238E27FC236}">
                <a16:creationId xmlns:a16="http://schemas.microsoft.com/office/drawing/2014/main" id="{E3C1B5B3-46ED-490D-A6A6-8A98CEC25CE2}"/>
              </a:ext>
            </a:extLst>
          </p:cNvPr>
          <p:cNvSpPr/>
          <p:nvPr/>
        </p:nvSpPr>
        <p:spPr>
          <a:xfrm>
            <a:off x="3925284" y="2403748"/>
            <a:ext cx="453756" cy="96496"/>
          </a:xfrm>
          <a:prstGeom prst="rightArrow">
            <a:avLst>
              <a:gd name="adj1" fmla="val 32864"/>
              <a:gd name="adj2" fmla="val 94554"/>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50" name="四角形: 角を丸くする 49">
            <a:extLst>
              <a:ext uri="{FF2B5EF4-FFF2-40B4-BE49-F238E27FC236}">
                <a16:creationId xmlns:a16="http://schemas.microsoft.com/office/drawing/2014/main" id="{61230A35-2683-46FE-9F12-19CA59306661}"/>
              </a:ext>
            </a:extLst>
          </p:cNvPr>
          <p:cNvSpPr/>
          <p:nvPr/>
        </p:nvSpPr>
        <p:spPr>
          <a:xfrm>
            <a:off x="936466" y="2293417"/>
            <a:ext cx="2886657" cy="30008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900" dirty="0"/>
              <a:t>【</a:t>
            </a:r>
            <a:r>
              <a:rPr lang="ja-JP" altLang="en-US" sz="900" dirty="0"/>
              <a:t>対象経費</a:t>
            </a:r>
            <a:r>
              <a:rPr lang="en-US" altLang="ja-JP" sz="900" dirty="0"/>
              <a:t>】</a:t>
            </a:r>
            <a:r>
              <a:rPr lang="ja-JP" altLang="en-US" sz="900" dirty="0"/>
              <a:t>に記載のある種類の肥料である</a:t>
            </a:r>
            <a:endParaRPr lang="en-US" altLang="ja-JP" sz="900" dirty="0"/>
          </a:p>
        </p:txBody>
      </p:sp>
      <p:sp>
        <p:nvSpPr>
          <p:cNvPr id="52" name="四角形: 角を丸くする 51">
            <a:extLst>
              <a:ext uri="{FF2B5EF4-FFF2-40B4-BE49-F238E27FC236}">
                <a16:creationId xmlns:a16="http://schemas.microsoft.com/office/drawing/2014/main" id="{9F6EBEDC-DEAD-41A2-BBF0-A98F4AD390D4}"/>
              </a:ext>
            </a:extLst>
          </p:cNvPr>
          <p:cNvSpPr/>
          <p:nvPr/>
        </p:nvSpPr>
        <p:spPr>
          <a:xfrm>
            <a:off x="4433404" y="2291838"/>
            <a:ext cx="2315610" cy="30008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sz="900" u="sng" dirty="0">
                <a:solidFill>
                  <a:srgbClr val="FF0000"/>
                </a:solidFill>
              </a:rPr>
              <a:t>【</a:t>
            </a:r>
            <a:r>
              <a:rPr lang="ja-JP" altLang="en-US" sz="900" u="sng" dirty="0">
                <a:solidFill>
                  <a:srgbClr val="FF0000"/>
                </a:solidFill>
              </a:rPr>
              <a:t>対象経費</a:t>
            </a:r>
            <a:r>
              <a:rPr lang="en-US" altLang="ja-JP" sz="900" u="sng" dirty="0">
                <a:solidFill>
                  <a:srgbClr val="FF0000"/>
                </a:solidFill>
              </a:rPr>
              <a:t>】</a:t>
            </a:r>
            <a:r>
              <a:rPr lang="ja-JP" altLang="en-US" sz="900" u="sng" dirty="0">
                <a:solidFill>
                  <a:srgbClr val="FF0000"/>
                </a:solidFill>
              </a:rPr>
              <a:t>に含めることができません</a:t>
            </a:r>
            <a:endParaRPr lang="en-US" altLang="ja-JP" sz="900" dirty="0"/>
          </a:p>
        </p:txBody>
      </p:sp>
      <p:sp>
        <p:nvSpPr>
          <p:cNvPr id="53" name="四角形: 角を丸くする 52">
            <a:extLst>
              <a:ext uri="{FF2B5EF4-FFF2-40B4-BE49-F238E27FC236}">
                <a16:creationId xmlns:a16="http://schemas.microsoft.com/office/drawing/2014/main" id="{30073567-DA8F-4CC8-BE62-30EDD41EF55C}"/>
              </a:ext>
            </a:extLst>
          </p:cNvPr>
          <p:cNvSpPr/>
          <p:nvPr/>
        </p:nvSpPr>
        <p:spPr>
          <a:xfrm>
            <a:off x="933634" y="3017294"/>
            <a:ext cx="2886657" cy="42837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900" dirty="0"/>
              <a:t>【</a:t>
            </a:r>
            <a:r>
              <a:rPr lang="ja-JP" altLang="en-US" sz="900" dirty="0"/>
              <a:t>一例以外の銘柄について</a:t>
            </a:r>
            <a:r>
              <a:rPr lang="en-US" altLang="ja-JP" sz="900" dirty="0"/>
              <a:t>】</a:t>
            </a:r>
            <a:r>
              <a:rPr lang="ja-JP" altLang="en-US" sz="900" dirty="0"/>
              <a:t>に記載のあるように</a:t>
            </a:r>
            <a:endParaRPr lang="en-US" altLang="ja-JP" sz="900" dirty="0"/>
          </a:p>
          <a:p>
            <a:pPr algn="ctr"/>
            <a:r>
              <a:rPr lang="ja-JP" altLang="en-US" sz="900" dirty="0"/>
              <a:t>⑸肥料袋の写真を３枚撮影した</a:t>
            </a:r>
            <a:endParaRPr lang="en-US" altLang="ja-JP" sz="900" dirty="0"/>
          </a:p>
        </p:txBody>
      </p:sp>
      <p:sp>
        <p:nvSpPr>
          <p:cNvPr id="55" name="矢印: 右 54">
            <a:extLst>
              <a:ext uri="{FF2B5EF4-FFF2-40B4-BE49-F238E27FC236}">
                <a16:creationId xmlns:a16="http://schemas.microsoft.com/office/drawing/2014/main" id="{0BAF5F3E-7DA0-4FB1-A05D-3330262ED91D}"/>
              </a:ext>
            </a:extLst>
          </p:cNvPr>
          <p:cNvSpPr/>
          <p:nvPr/>
        </p:nvSpPr>
        <p:spPr>
          <a:xfrm rot="5400000">
            <a:off x="-430041" y="2853270"/>
            <a:ext cx="1822364" cy="100552"/>
          </a:xfrm>
          <a:prstGeom prst="rightArrow">
            <a:avLst>
              <a:gd name="adj1" fmla="val 32864"/>
              <a:gd name="adj2" fmla="val 94554"/>
            </a:avLst>
          </a:prstGeom>
          <a:solidFill>
            <a:schemeClr val="accent1"/>
          </a:solid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56" name="テキスト ボックス 55">
            <a:extLst>
              <a:ext uri="{FF2B5EF4-FFF2-40B4-BE49-F238E27FC236}">
                <a16:creationId xmlns:a16="http://schemas.microsoft.com/office/drawing/2014/main" id="{9354052E-E1FD-446B-AFAA-C1BB663C5CA7}"/>
              </a:ext>
            </a:extLst>
          </p:cNvPr>
          <p:cNvSpPr txBox="1"/>
          <p:nvPr/>
        </p:nvSpPr>
        <p:spPr>
          <a:xfrm>
            <a:off x="491013" y="2608866"/>
            <a:ext cx="461973" cy="215444"/>
          </a:xfrm>
          <a:prstGeom prst="rect">
            <a:avLst/>
          </a:prstGeom>
          <a:noFill/>
        </p:spPr>
        <p:txBody>
          <a:bodyPr wrap="square" rtlCol="0">
            <a:spAutoFit/>
          </a:bodyPr>
          <a:lstStyle/>
          <a:p>
            <a:r>
              <a:rPr lang="ja-JP" altLang="en-US" sz="800" b="1" dirty="0">
                <a:solidFill>
                  <a:schemeClr val="accent1"/>
                </a:solidFill>
              </a:rPr>
              <a:t>はい</a:t>
            </a:r>
          </a:p>
        </p:txBody>
      </p:sp>
      <p:sp>
        <p:nvSpPr>
          <p:cNvPr id="59" name="テキスト ボックス 58">
            <a:extLst>
              <a:ext uri="{FF2B5EF4-FFF2-40B4-BE49-F238E27FC236}">
                <a16:creationId xmlns:a16="http://schemas.microsoft.com/office/drawing/2014/main" id="{5F9B434E-A69A-4EAF-8B48-D0AC92161B23}"/>
              </a:ext>
            </a:extLst>
          </p:cNvPr>
          <p:cNvSpPr txBox="1"/>
          <p:nvPr/>
        </p:nvSpPr>
        <p:spPr>
          <a:xfrm>
            <a:off x="5533029" y="2903430"/>
            <a:ext cx="532081" cy="215444"/>
          </a:xfrm>
          <a:prstGeom prst="rect">
            <a:avLst/>
          </a:prstGeom>
          <a:noFill/>
        </p:spPr>
        <p:txBody>
          <a:bodyPr wrap="square" rtlCol="0">
            <a:spAutoFit/>
          </a:bodyPr>
          <a:lstStyle/>
          <a:p>
            <a:pPr algn="ctr"/>
            <a:r>
              <a:rPr lang="ja-JP" altLang="en-US" sz="800" b="1" dirty="0">
                <a:solidFill>
                  <a:srgbClr val="FF0000"/>
                </a:solidFill>
              </a:rPr>
              <a:t>いいえ</a:t>
            </a:r>
            <a:endParaRPr lang="en-US" altLang="ja-JP" sz="800" b="1" dirty="0">
              <a:solidFill>
                <a:srgbClr val="FF0000"/>
              </a:solidFill>
            </a:endParaRPr>
          </a:p>
        </p:txBody>
      </p:sp>
      <p:sp>
        <p:nvSpPr>
          <p:cNvPr id="61" name="テキスト ボックス 60">
            <a:extLst>
              <a:ext uri="{FF2B5EF4-FFF2-40B4-BE49-F238E27FC236}">
                <a16:creationId xmlns:a16="http://schemas.microsoft.com/office/drawing/2014/main" id="{9517A077-6DB5-4302-8C43-6A176AFC4A1B}"/>
              </a:ext>
            </a:extLst>
          </p:cNvPr>
          <p:cNvSpPr txBox="1"/>
          <p:nvPr/>
        </p:nvSpPr>
        <p:spPr>
          <a:xfrm>
            <a:off x="2265138" y="1984605"/>
            <a:ext cx="532081" cy="215444"/>
          </a:xfrm>
          <a:prstGeom prst="rect">
            <a:avLst/>
          </a:prstGeom>
          <a:noFill/>
        </p:spPr>
        <p:txBody>
          <a:bodyPr wrap="square" rtlCol="0">
            <a:spAutoFit/>
          </a:bodyPr>
          <a:lstStyle/>
          <a:p>
            <a:pPr algn="ctr"/>
            <a:r>
              <a:rPr lang="ja-JP" altLang="en-US" sz="800" b="1" dirty="0">
                <a:solidFill>
                  <a:srgbClr val="FF0000"/>
                </a:solidFill>
              </a:rPr>
              <a:t>いいえ</a:t>
            </a:r>
            <a:endParaRPr lang="en-US" altLang="ja-JP" sz="800" b="1" dirty="0">
              <a:solidFill>
                <a:srgbClr val="FF0000"/>
              </a:solidFill>
            </a:endParaRPr>
          </a:p>
        </p:txBody>
      </p:sp>
      <p:sp>
        <p:nvSpPr>
          <p:cNvPr id="62" name="矢印: 右 61">
            <a:extLst>
              <a:ext uri="{FF2B5EF4-FFF2-40B4-BE49-F238E27FC236}">
                <a16:creationId xmlns:a16="http://schemas.microsoft.com/office/drawing/2014/main" id="{E802295B-F6C2-4973-A493-BD2D2A336539}"/>
              </a:ext>
            </a:extLst>
          </p:cNvPr>
          <p:cNvSpPr/>
          <p:nvPr/>
        </p:nvSpPr>
        <p:spPr>
          <a:xfrm rot="5400000" flipV="1">
            <a:off x="2068136" y="2031843"/>
            <a:ext cx="327319" cy="100553"/>
          </a:xfrm>
          <a:prstGeom prst="rightArrow">
            <a:avLst>
              <a:gd name="adj1" fmla="val 32864"/>
              <a:gd name="adj2" fmla="val 94554"/>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63" name="矢印: 右 62">
            <a:extLst>
              <a:ext uri="{FF2B5EF4-FFF2-40B4-BE49-F238E27FC236}">
                <a16:creationId xmlns:a16="http://schemas.microsoft.com/office/drawing/2014/main" id="{85A543D6-E5F8-4CC8-86A7-5987DDF6FD18}"/>
              </a:ext>
            </a:extLst>
          </p:cNvPr>
          <p:cNvSpPr/>
          <p:nvPr/>
        </p:nvSpPr>
        <p:spPr>
          <a:xfrm rot="5400000">
            <a:off x="2082090" y="3611409"/>
            <a:ext cx="302745" cy="103889"/>
          </a:xfrm>
          <a:prstGeom prst="rightArrow">
            <a:avLst>
              <a:gd name="adj1" fmla="val 32864"/>
              <a:gd name="adj2" fmla="val 94554"/>
            </a:avLst>
          </a:prstGeom>
          <a:solidFill>
            <a:schemeClr val="accent1"/>
          </a:solid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64" name="テキスト ボックス 63">
            <a:extLst>
              <a:ext uri="{FF2B5EF4-FFF2-40B4-BE49-F238E27FC236}">
                <a16:creationId xmlns:a16="http://schemas.microsoft.com/office/drawing/2014/main" id="{A316163F-F8B5-4226-8D74-F4E111E239A4}"/>
              </a:ext>
            </a:extLst>
          </p:cNvPr>
          <p:cNvSpPr txBox="1"/>
          <p:nvPr/>
        </p:nvSpPr>
        <p:spPr>
          <a:xfrm>
            <a:off x="2308008" y="3567489"/>
            <a:ext cx="398972" cy="215444"/>
          </a:xfrm>
          <a:prstGeom prst="rect">
            <a:avLst/>
          </a:prstGeom>
          <a:noFill/>
        </p:spPr>
        <p:txBody>
          <a:bodyPr wrap="square" rtlCol="0">
            <a:spAutoFit/>
          </a:bodyPr>
          <a:lstStyle/>
          <a:p>
            <a:r>
              <a:rPr lang="ja-JP" altLang="en-US" sz="800" b="1" dirty="0">
                <a:solidFill>
                  <a:schemeClr val="accent1"/>
                </a:solidFill>
              </a:rPr>
              <a:t>はい</a:t>
            </a:r>
          </a:p>
        </p:txBody>
      </p:sp>
      <p:grpSp>
        <p:nvGrpSpPr>
          <p:cNvPr id="8" name="グループ化 7">
            <a:extLst>
              <a:ext uri="{FF2B5EF4-FFF2-40B4-BE49-F238E27FC236}">
                <a16:creationId xmlns:a16="http://schemas.microsoft.com/office/drawing/2014/main" id="{279FA645-2A58-4EE5-A1F9-9AA696AB6E5D}"/>
              </a:ext>
            </a:extLst>
          </p:cNvPr>
          <p:cNvGrpSpPr/>
          <p:nvPr/>
        </p:nvGrpSpPr>
        <p:grpSpPr>
          <a:xfrm>
            <a:off x="3940988" y="2714961"/>
            <a:ext cx="1635968" cy="531138"/>
            <a:chOff x="3940988" y="2315813"/>
            <a:chExt cx="1635968" cy="684747"/>
          </a:xfrm>
        </p:grpSpPr>
        <p:sp>
          <p:nvSpPr>
            <p:cNvPr id="60" name="矢印: 右 59">
              <a:extLst>
                <a:ext uri="{FF2B5EF4-FFF2-40B4-BE49-F238E27FC236}">
                  <a16:creationId xmlns:a16="http://schemas.microsoft.com/office/drawing/2014/main" id="{6CDED568-7CFE-4E1C-8CAA-E044529D2A39}"/>
                </a:ext>
              </a:extLst>
            </p:cNvPr>
            <p:cNvSpPr/>
            <p:nvPr/>
          </p:nvSpPr>
          <p:spPr>
            <a:xfrm rot="16200000" flipV="1">
              <a:off x="5184306" y="2607911"/>
              <a:ext cx="684747" cy="100552"/>
            </a:xfrm>
            <a:prstGeom prst="rightArrow">
              <a:avLst>
                <a:gd name="adj1" fmla="val 32864"/>
                <a:gd name="adj2" fmla="val 94554"/>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cxnSp>
          <p:nvCxnSpPr>
            <p:cNvPr id="7" name="直線コネクタ 6">
              <a:extLst>
                <a:ext uri="{FF2B5EF4-FFF2-40B4-BE49-F238E27FC236}">
                  <a16:creationId xmlns:a16="http://schemas.microsoft.com/office/drawing/2014/main" id="{DDAF6544-723E-4769-933A-48B5A52F0C93}"/>
                </a:ext>
              </a:extLst>
            </p:cNvPr>
            <p:cNvCxnSpPr/>
            <p:nvPr/>
          </p:nvCxnSpPr>
          <p:spPr>
            <a:xfrm>
              <a:off x="3940988" y="2985940"/>
              <a:ext cx="1609759" cy="0"/>
            </a:xfrm>
            <a:prstGeom prst="line">
              <a:avLst/>
            </a:prstGeom>
            <a:ln w="6032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7" name="テキスト ボックス 66">
            <a:extLst>
              <a:ext uri="{FF2B5EF4-FFF2-40B4-BE49-F238E27FC236}">
                <a16:creationId xmlns:a16="http://schemas.microsoft.com/office/drawing/2014/main" id="{9C083B7B-9FFF-4FD4-B348-A4D52ADB43D7}"/>
              </a:ext>
            </a:extLst>
          </p:cNvPr>
          <p:cNvSpPr txBox="1"/>
          <p:nvPr/>
        </p:nvSpPr>
        <p:spPr>
          <a:xfrm>
            <a:off x="3517428" y="4066419"/>
            <a:ext cx="532081" cy="215444"/>
          </a:xfrm>
          <a:prstGeom prst="rect">
            <a:avLst/>
          </a:prstGeom>
          <a:noFill/>
        </p:spPr>
        <p:txBody>
          <a:bodyPr wrap="square" rtlCol="0">
            <a:spAutoFit/>
          </a:bodyPr>
          <a:lstStyle/>
          <a:p>
            <a:pPr algn="ctr"/>
            <a:r>
              <a:rPr lang="ja-JP" altLang="en-US" sz="800" b="1" dirty="0">
                <a:solidFill>
                  <a:srgbClr val="FF0000"/>
                </a:solidFill>
              </a:rPr>
              <a:t>いいえ</a:t>
            </a:r>
            <a:endParaRPr lang="en-US" altLang="ja-JP" sz="800" b="1" dirty="0">
              <a:solidFill>
                <a:srgbClr val="FF0000"/>
              </a:solidFill>
            </a:endParaRPr>
          </a:p>
        </p:txBody>
      </p:sp>
      <p:sp>
        <p:nvSpPr>
          <p:cNvPr id="68" name="矢印: 右 67">
            <a:extLst>
              <a:ext uri="{FF2B5EF4-FFF2-40B4-BE49-F238E27FC236}">
                <a16:creationId xmlns:a16="http://schemas.microsoft.com/office/drawing/2014/main" id="{F45D4BBC-D679-43C2-8759-73A02CC22F3E}"/>
              </a:ext>
            </a:extLst>
          </p:cNvPr>
          <p:cNvSpPr/>
          <p:nvPr/>
        </p:nvSpPr>
        <p:spPr>
          <a:xfrm>
            <a:off x="3175784" y="3981269"/>
            <a:ext cx="1176185" cy="90950"/>
          </a:xfrm>
          <a:prstGeom prst="rightArrow">
            <a:avLst>
              <a:gd name="adj1" fmla="val 32864"/>
              <a:gd name="adj2" fmla="val 94554"/>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69" name="四角形: 角を丸くする 68">
            <a:extLst>
              <a:ext uri="{FF2B5EF4-FFF2-40B4-BE49-F238E27FC236}">
                <a16:creationId xmlns:a16="http://schemas.microsoft.com/office/drawing/2014/main" id="{C924F73E-9AB8-4115-BDCE-AC88DD348890}"/>
              </a:ext>
            </a:extLst>
          </p:cNvPr>
          <p:cNvSpPr/>
          <p:nvPr/>
        </p:nvSpPr>
        <p:spPr>
          <a:xfrm>
            <a:off x="4433404" y="3771719"/>
            <a:ext cx="2315610" cy="56094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u="sng" dirty="0">
                <a:solidFill>
                  <a:srgbClr val="FF0000"/>
                </a:solidFill>
              </a:rPr>
              <a:t>商系様購入分は</a:t>
            </a:r>
            <a:r>
              <a:rPr lang="en-US" altLang="ja-JP" sz="900" u="sng" dirty="0">
                <a:solidFill>
                  <a:srgbClr val="FF0000"/>
                </a:solidFill>
              </a:rPr>
              <a:t>【</a:t>
            </a:r>
            <a:r>
              <a:rPr lang="ja-JP" altLang="en-US" sz="900" u="sng" dirty="0">
                <a:solidFill>
                  <a:srgbClr val="FF0000"/>
                </a:solidFill>
              </a:rPr>
              <a:t>購入実績一覧</a:t>
            </a:r>
            <a:r>
              <a:rPr lang="en-US" altLang="ja-JP" sz="900" u="sng" dirty="0">
                <a:solidFill>
                  <a:srgbClr val="FF0000"/>
                </a:solidFill>
              </a:rPr>
              <a:t>】</a:t>
            </a:r>
            <a:r>
              <a:rPr lang="ja-JP" altLang="en-US" sz="900" u="sng" dirty="0">
                <a:solidFill>
                  <a:srgbClr val="FF0000"/>
                </a:solidFill>
              </a:rPr>
              <a:t>を</a:t>
            </a:r>
            <a:endParaRPr lang="en-US" altLang="ja-JP" sz="900" u="sng" dirty="0">
              <a:solidFill>
                <a:srgbClr val="FF0000"/>
              </a:solidFill>
            </a:endParaRPr>
          </a:p>
          <a:p>
            <a:pPr algn="ctr"/>
            <a:r>
              <a:rPr lang="ja-JP" altLang="en-US" sz="900" u="sng" dirty="0">
                <a:solidFill>
                  <a:srgbClr val="FF0000"/>
                </a:solidFill>
              </a:rPr>
              <a:t>作成しないと申請ができません</a:t>
            </a:r>
            <a:endParaRPr lang="en-US" altLang="ja-JP" sz="900" dirty="0"/>
          </a:p>
        </p:txBody>
      </p:sp>
      <p:sp>
        <p:nvSpPr>
          <p:cNvPr id="70" name="矢印: 右 69">
            <a:extLst>
              <a:ext uri="{FF2B5EF4-FFF2-40B4-BE49-F238E27FC236}">
                <a16:creationId xmlns:a16="http://schemas.microsoft.com/office/drawing/2014/main" id="{95E1D838-E401-41FD-BE67-C90B11C44DC2}"/>
              </a:ext>
            </a:extLst>
          </p:cNvPr>
          <p:cNvSpPr/>
          <p:nvPr/>
        </p:nvSpPr>
        <p:spPr>
          <a:xfrm rot="5400000">
            <a:off x="1070391" y="1307969"/>
            <a:ext cx="302745" cy="103889"/>
          </a:xfrm>
          <a:prstGeom prst="rightArrow">
            <a:avLst>
              <a:gd name="adj1" fmla="val 32864"/>
              <a:gd name="adj2" fmla="val 94554"/>
            </a:avLst>
          </a:prstGeom>
          <a:solidFill>
            <a:schemeClr val="accent1"/>
          </a:solid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71" name="テキスト ボックス 70">
            <a:extLst>
              <a:ext uri="{FF2B5EF4-FFF2-40B4-BE49-F238E27FC236}">
                <a16:creationId xmlns:a16="http://schemas.microsoft.com/office/drawing/2014/main" id="{D2CE89A2-C611-4F8C-916B-CDB8CDBFCD4A}"/>
              </a:ext>
            </a:extLst>
          </p:cNvPr>
          <p:cNvSpPr txBox="1"/>
          <p:nvPr/>
        </p:nvSpPr>
        <p:spPr>
          <a:xfrm>
            <a:off x="1296310" y="1254230"/>
            <a:ext cx="392014" cy="215444"/>
          </a:xfrm>
          <a:prstGeom prst="rect">
            <a:avLst/>
          </a:prstGeom>
          <a:noFill/>
        </p:spPr>
        <p:txBody>
          <a:bodyPr wrap="square" rtlCol="0">
            <a:spAutoFit/>
          </a:bodyPr>
          <a:lstStyle/>
          <a:p>
            <a:r>
              <a:rPr lang="ja-JP" altLang="en-US" sz="800" b="1" dirty="0">
                <a:solidFill>
                  <a:schemeClr val="accent1"/>
                </a:solidFill>
              </a:rPr>
              <a:t>はい</a:t>
            </a:r>
          </a:p>
        </p:txBody>
      </p:sp>
      <p:sp>
        <p:nvSpPr>
          <p:cNvPr id="72" name="四角形: 角を丸くする 71">
            <a:extLst>
              <a:ext uri="{FF2B5EF4-FFF2-40B4-BE49-F238E27FC236}">
                <a16:creationId xmlns:a16="http://schemas.microsoft.com/office/drawing/2014/main" id="{E0107E2E-66AD-478F-8BA6-B6195F75D1BF}"/>
              </a:ext>
            </a:extLst>
          </p:cNvPr>
          <p:cNvSpPr/>
          <p:nvPr/>
        </p:nvSpPr>
        <p:spPr>
          <a:xfrm>
            <a:off x="75318" y="6456216"/>
            <a:ext cx="6622893" cy="25993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作成済の⑶別紙様式</a:t>
            </a:r>
            <a:r>
              <a:rPr lang="en-US" altLang="ja-JP" sz="900" dirty="0"/>
              <a:t>【</a:t>
            </a:r>
            <a:r>
              <a:rPr lang="ja-JP" altLang="en-US" sz="900" dirty="0"/>
              <a:t>購入実績一覧</a:t>
            </a:r>
            <a:r>
              <a:rPr lang="en-US" altLang="ja-JP" sz="900" dirty="0"/>
              <a:t>】</a:t>
            </a:r>
            <a:r>
              <a:rPr lang="ja-JP" altLang="en-US" sz="900" dirty="0"/>
              <a:t>、⑷根拠書類の写し、⑸肥料袋の写真（必要に応じて）が手元に揃っている</a:t>
            </a:r>
            <a:endParaRPr lang="en-US" altLang="ja-JP" sz="900" dirty="0"/>
          </a:p>
        </p:txBody>
      </p:sp>
      <p:sp>
        <p:nvSpPr>
          <p:cNvPr id="51" name="テキスト ボックス 50">
            <a:extLst>
              <a:ext uri="{FF2B5EF4-FFF2-40B4-BE49-F238E27FC236}">
                <a16:creationId xmlns:a16="http://schemas.microsoft.com/office/drawing/2014/main" id="{23AF33DC-05EA-4114-946B-EA8EB1947C0C}"/>
              </a:ext>
            </a:extLst>
          </p:cNvPr>
          <p:cNvSpPr txBox="1"/>
          <p:nvPr/>
        </p:nvSpPr>
        <p:spPr>
          <a:xfrm>
            <a:off x="4798186" y="6859049"/>
            <a:ext cx="532081" cy="215444"/>
          </a:xfrm>
          <a:prstGeom prst="rect">
            <a:avLst/>
          </a:prstGeom>
          <a:noFill/>
        </p:spPr>
        <p:txBody>
          <a:bodyPr wrap="square" rtlCol="0">
            <a:spAutoFit/>
          </a:bodyPr>
          <a:lstStyle/>
          <a:p>
            <a:pPr algn="ctr"/>
            <a:r>
              <a:rPr lang="ja-JP" altLang="en-US" sz="800" b="1" dirty="0">
                <a:solidFill>
                  <a:srgbClr val="FF0000"/>
                </a:solidFill>
              </a:rPr>
              <a:t>いいえ</a:t>
            </a:r>
            <a:endParaRPr lang="en-US" altLang="ja-JP" sz="800" b="1" dirty="0">
              <a:solidFill>
                <a:srgbClr val="FF0000"/>
              </a:solidFill>
            </a:endParaRPr>
          </a:p>
        </p:txBody>
      </p:sp>
      <p:sp>
        <p:nvSpPr>
          <p:cNvPr id="54" name="矢印: 右 53">
            <a:extLst>
              <a:ext uri="{FF2B5EF4-FFF2-40B4-BE49-F238E27FC236}">
                <a16:creationId xmlns:a16="http://schemas.microsoft.com/office/drawing/2014/main" id="{B18DD3F3-55E0-43ED-BEA6-774D58339EE0}"/>
              </a:ext>
            </a:extLst>
          </p:cNvPr>
          <p:cNvSpPr/>
          <p:nvPr/>
        </p:nvSpPr>
        <p:spPr>
          <a:xfrm rot="5400000" flipV="1">
            <a:off x="4623435" y="6884036"/>
            <a:ext cx="285229" cy="102966"/>
          </a:xfrm>
          <a:prstGeom prst="rightArrow">
            <a:avLst>
              <a:gd name="adj1" fmla="val 32864"/>
              <a:gd name="adj2" fmla="val 94554"/>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57" name="四角形: 角を丸くする 56">
            <a:extLst>
              <a:ext uri="{FF2B5EF4-FFF2-40B4-BE49-F238E27FC236}">
                <a16:creationId xmlns:a16="http://schemas.microsoft.com/office/drawing/2014/main" id="{DFD70933-7ED5-459A-B6CD-D505B8C1CE3A}"/>
              </a:ext>
            </a:extLst>
          </p:cNvPr>
          <p:cNvSpPr/>
          <p:nvPr/>
        </p:nvSpPr>
        <p:spPr>
          <a:xfrm>
            <a:off x="3046064" y="7131555"/>
            <a:ext cx="3649133" cy="45503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u="sng" dirty="0">
                <a:solidFill>
                  <a:srgbClr val="FF0000"/>
                </a:solidFill>
              </a:rPr>
              <a:t>お手数ですが書類作成、コピー、印刷等の上、ご準備願います</a:t>
            </a:r>
            <a:endParaRPr lang="en-US" altLang="ja-JP" sz="900" u="sng" dirty="0">
              <a:solidFill>
                <a:srgbClr val="FF0000"/>
              </a:solidFill>
            </a:endParaRPr>
          </a:p>
          <a:p>
            <a:pPr algn="ctr"/>
            <a:r>
              <a:rPr lang="ja-JP" altLang="en-US" sz="900" dirty="0">
                <a:solidFill>
                  <a:schemeClr val="tx1"/>
                </a:solidFill>
              </a:rPr>
              <a:t>また必要に応じてもう一度フローチャートをご確認ください</a:t>
            </a:r>
            <a:endParaRPr lang="en-US" altLang="ja-JP" sz="900" dirty="0">
              <a:solidFill>
                <a:schemeClr val="tx1"/>
              </a:solidFill>
            </a:endParaRPr>
          </a:p>
        </p:txBody>
      </p:sp>
      <p:sp>
        <p:nvSpPr>
          <p:cNvPr id="58" name="矢印: 右 57">
            <a:extLst>
              <a:ext uri="{FF2B5EF4-FFF2-40B4-BE49-F238E27FC236}">
                <a16:creationId xmlns:a16="http://schemas.microsoft.com/office/drawing/2014/main" id="{471359BA-4B93-4F63-91E3-E04A06C4B18C}"/>
              </a:ext>
            </a:extLst>
          </p:cNvPr>
          <p:cNvSpPr/>
          <p:nvPr/>
        </p:nvSpPr>
        <p:spPr>
          <a:xfrm rot="5400000">
            <a:off x="804188" y="7188016"/>
            <a:ext cx="838486" cy="100553"/>
          </a:xfrm>
          <a:prstGeom prst="rightArrow">
            <a:avLst>
              <a:gd name="adj1" fmla="val 32864"/>
              <a:gd name="adj2" fmla="val 94554"/>
            </a:avLst>
          </a:prstGeom>
          <a:solidFill>
            <a:schemeClr val="accent1"/>
          </a:solid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65" name="テキスト ボックス 64">
            <a:extLst>
              <a:ext uri="{FF2B5EF4-FFF2-40B4-BE49-F238E27FC236}">
                <a16:creationId xmlns:a16="http://schemas.microsoft.com/office/drawing/2014/main" id="{F3D9630A-8FC9-4D00-8077-2C8EA202A0D1}"/>
              </a:ext>
            </a:extLst>
          </p:cNvPr>
          <p:cNvSpPr txBox="1"/>
          <p:nvPr/>
        </p:nvSpPr>
        <p:spPr>
          <a:xfrm>
            <a:off x="1341895" y="7064834"/>
            <a:ext cx="692396" cy="215444"/>
          </a:xfrm>
          <a:prstGeom prst="rect">
            <a:avLst/>
          </a:prstGeom>
          <a:noFill/>
        </p:spPr>
        <p:txBody>
          <a:bodyPr wrap="square" rtlCol="0">
            <a:spAutoFit/>
          </a:bodyPr>
          <a:lstStyle/>
          <a:p>
            <a:r>
              <a:rPr lang="ja-JP" altLang="en-US" sz="800" b="1" dirty="0">
                <a:solidFill>
                  <a:schemeClr val="accent1"/>
                </a:solidFill>
              </a:rPr>
              <a:t>はい</a:t>
            </a:r>
          </a:p>
        </p:txBody>
      </p:sp>
      <p:sp>
        <p:nvSpPr>
          <p:cNvPr id="66" name="四角形: 角を丸くする 65">
            <a:extLst>
              <a:ext uri="{FF2B5EF4-FFF2-40B4-BE49-F238E27FC236}">
                <a16:creationId xmlns:a16="http://schemas.microsoft.com/office/drawing/2014/main" id="{EB941BF8-6AB9-4B5E-AD77-B2A8D0CFF297}"/>
              </a:ext>
            </a:extLst>
          </p:cNvPr>
          <p:cNvSpPr/>
          <p:nvPr/>
        </p:nvSpPr>
        <p:spPr>
          <a:xfrm>
            <a:off x="72303" y="7708432"/>
            <a:ext cx="6622894" cy="25993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新規申請 もしくは 入金口座の変更がある</a:t>
            </a:r>
            <a:endParaRPr lang="en-US" altLang="ja-JP" sz="900" dirty="0"/>
          </a:p>
        </p:txBody>
      </p:sp>
      <p:sp>
        <p:nvSpPr>
          <p:cNvPr id="73" name="四角形: 角を丸くする 72">
            <a:extLst>
              <a:ext uri="{FF2B5EF4-FFF2-40B4-BE49-F238E27FC236}">
                <a16:creationId xmlns:a16="http://schemas.microsoft.com/office/drawing/2014/main" id="{5E7DF3B9-D3C0-4730-9F9E-26C16F58FC19}"/>
              </a:ext>
            </a:extLst>
          </p:cNvPr>
          <p:cNvSpPr/>
          <p:nvPr/>
        </p:nvSpPr>
        <p:spPr>
          <a:xfrm>
            <a:off x="3055562" y="8451904"/>
            <a:ext cx="3649132" cy="64420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⑴申請書（受付時配布）、 ⑶別紙様式</a:t>
            </a:r>
            <a:r>
              <a:rPr lang="en-US" altLang="ja-JP" sz="900" dirty="0"/>
              <a:t>【</a:t>
            </a:r>
            <a:r>
              <a:rPr lang="ja-JP" altLang="en-US" sz="900" dirty="0"/>
              <a:t>購入実績一覧</a:t>
            </a:r>
            <a:r>
              <a:rPr lang="en-US" altLang="ja-JP" sz="900" dirty="0"/>
              <a:t>】</a:t>
            </a:r>
            <a:r>
              <a:rPr lang="ja-JP" altLang="en-US" sz="900" dirty="0"/>
              <a:t>、</a:t>
            </a:r>
            <a:endParaRPr lang="en-US" altLang="ja-JP" sz="900" dirty="0"/>
          </a:p>
          <a:p>
            <a:pPr algn="ctr"/>
            <a:r>
              <a:rPr lang="ja-JP" altLang="en-US" sz="900" dirty="0"/>
              <a:t>⑷根拠書類の写し、⑸肥料袋の写真（必要に応じて）が必要</a:t>
            </a:r>
            <a:endParaRPr lang="en-US" altLang="ja-JP" sz="900" dirty="0"/>
          </a:p>
          <a:p>
            <a:pPr algn="ctr"/>
            <a:r>
              <a:rPr lang="ja-JP" altLang="en-US" sz="900" b="1" u="sng" dirty="0">
                <a:solidFill>
                  <a:schemeClr val="accent1"/>
                </a:solidFill>
              </a:rPr>
              <a:t>申請受付へ</a:t>
            </a:r>
            <a:endParaRPr lang="en-US" altLang="ja-JP" sz="900" b="1" u="sng" dirty="0">
              <a:solidFill>
                <a:schemeClr val="accent1"/>
              </a:solidFill>
            </a:endParaRPr>
          </a:p>
        </p:txBody>
      </p:sp>
      <p:sp>
        <p:nvSpPr>
          <p:cNvPr id="76" name="四角形: 角を丸くする 75">
            <a:extLst>
              <a:ext uri="{FF2B5EF4-FFF2-40B4-BE49-F238E27FC236}">
                <a16:creationId xmlns:a16="http://schemas.microsoft.com/office/drawing/2014/main" id="{1B711C23-8BDE-4FB6-9CF4-D51189705BFE}"/>
              </a:ext>
            </a:extLst>
          </p:cNvPr>
          <p:cNvSpPr/>
          <p:nvPr/>
        </p:nvSpPr>
        <p:spPr>
          <a:xfrm>
            <a:off x="137290" y="9188537"/>
            <a:ext cx="6557907" cy="55269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00" dirty="0"/>
              <a:t>⑴申請書、⑵入金のための通帳、 ⑶別紙様式</a:t>
            </a:r>
            <a:r>
              <a:rPr lang="en-US" altLang="ja-JP" sz="900" dirty="0"/>
              <a:t>【</a:t>
            </a:r>
            <a:r>
              <a:rPr lang="ja-JP" altLang="en-US" sz="900" dirty="0"/>
              <a:t>購入実績一覧</a:t>
            </a:r>
            <a:r>
              <a:rPr lang="en-US" altLang="ja-JP" sz="900" dirty="0"/>
              <a:t>】</a:t>
            </a:r>
            <a:r>
              <a:rPr lang="ja-JP" altLang="en-US" sz="900" dirty="0"/>
              <a:t>、</a:t>
            </a:r>
            <a:endParaRPr lang="en-US" altLang="ja-JP" sz="900" dirty="0"/>
          </a:p>
          <a:p>
            <a:pPr algn="ctr"/>
            <a:r>
              <a:rPr lang="ja-JP" altLang="en-US" sz="900" dirty="0"/>
              <a:t>⑷根拠書類の写し、⑸肥料袋の写真（必要に応じて）が必要</a:t>
            </a:r>
            <a:endParaRPr lang="en-US" altLang="ja-JP" sz="900" dirty="0"/>
          </a:p>
          <a:p>
            <a:pPr algn="ctr"/>
            <a:r>
              <a:rPr lang="ja-JP" altLang="en-US" sz="900" b="1" u="sng" dirty="0">
                <a:solidFill>
                  <a:schemeClr val="accent1"/>
                </a:solidFill>
              </a:rPr>
              <a:t>申請受付へ</a:t>
            </a:r>
            <a:endParaRPr lang="en-US" altLang="ja-JP" sz="900" b="1" u="sng" dirty="0">
              <a:solidFill>
                <a:schemeClr val="accent1"/>
              </a:solidFill>
            </a:endParaRPr>
          </a:p>
        </p:txBody>
      </p:sp>
      <p:sp>
        <p:nvSpPr>
          <p:cNvPr id="77" name="矢印: 右 76">
            <a:extLst>
              <a:ext uri="{FF2B5EF4-FFF2-40B4-BE49-F238E27FC236}">
                <a16:creationId xmlns:a16="http://schemas.microsoft.com/office/drawing/2014/main" id="{B9A00C3A-9788-4267-AC9C-43B993FE8AD9}"/>
              </a:ext>
            </a:extLst>
          </p:cNvPr>
          <p:cNvSpPr/>
          <p:nvPr/>
        </p:nvSpPr>
        <p:spPr>
          <a:xfrm>
            <a:off x="4463435" y="974950"/>
            <a:ext cx="238782" cy="96533"/>
          </a:xfrm>
          <a:prstGeom prst="rightArrow">
            <a:avLst>
              <a:gd name="adj1" fmla="val 32864"/>
              <a:gd name="adj2" fmla="val 94554"/>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78" name="矢印: 右 77">
            <a:extLst>
              <a:ext uri="{FF2B5EF4-FFF2-40B4-BE49-F238E27FC236}">
                <a16:creationId xmlns:a16="http://schemas.microsoft.com/office/drawing/2014/main" id="{9FC20169-6ABC-45E2-B0D7-28C8F8B0261B}"/>
              </a:ext>
            </a:extLst>
          </p:cNvPr>
          <p:cNvSpPr/>
          <p:nvPr/>
        </p:nvSpPr>
        <p:spPr>
          <a:xfrm rot="5400000">
            <a:off x="717746" y="8544188"/>
            <a:ext cx="1008034" cy="103889"/>
          </a:xfrm>
          <a:prstGeom prst="rightArrow">
            <a:avLst>
              <a:gd name="adj1" fmla="val 32864"/>
              <a:gd name="adj2" fmla="val 94554"/>
            </a:avLst>
          </a:prstGeom>
          <a:solidFill>
            <a:schemeClr val="accent1"/>
          </a:solid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79" name="テキスト ボックス 78">
            <a:extLst>
              <a:ext uri="{FF2B5EF4-FFF2-40B4-BE49-F238E27FC236}">
                <a16:creationId xmlns:a16="http://schemas.microsoft.com/office/drawing/2014/main" id="{866DB31D-460C-49CE-A17D-EE4743E2465A}"/>
              </a:ext>
            </a:extLst>
          </p:cNvPr>
          <p:cNvSpPr txBox="1"/>
          <p:nvPr/>
        </p:nvSpPr>
        <p:spPr>
          <a:xfrm>
            <a:off x="1318924" y="8439501"/>
            <a:ext cx="715367" cy="215444"/>
          </a:xfrm>
          <a:prstGeom prst="rect">
            <a:avLst/>
          </a:prstGeom>
          <a:noFill/>
        </p:spPr>
        <p:txBody>
          <a:bodyPr wrap="square" rtlCol="0">
            <a:spAutoFit/>
          </a:bodyPr>
          <a:lstStyle/>
          <a:p>
            <a:r>
              <a:rPr lang="ja-JP" altLang="en-US" sz="800" b="1" dirty="0">
                <a:solidFill>
                  <a:schemeClr val="accent1"/>
                </a:solidFill>
              </a:rPr>
              <a:t>はい</a:t>
            </a:r>
          </a:p>
        </p:txBody>
      </p:sp>
      <p:sp>
        <p:nvSpPr>
          <p:cNvPr id="80" name="テキスト ボックス 79">
            <a:extLst>
              <a:ext uri="{FF2B5EF4-FFF2-40B4-BE49-F238E27FC236}">
                <a16:creationId xmlns:a16="http://schemas.microsoft.com/office/drawing/2014/main" id="{4AF36597-12B8-4110-A5A2-574629348F76}"/>
              </a:ext>
            </a:extLst>
          </p:cNvPr>
          <p:cNvSpPr txBox="1"/>
          <p:nvPr/>
        </p:nvSpPr>
        <p:spPr>
          <a:xfrm>
            <a:off x="4786948" y="8109589"/>
            <a:ext cx="532081" cy="215444"/>
          </a:xfrm>
          <a:prstGeom prst="rect">
            <a:avLst/>
          </a:prstGeom>
          <a:noFill/>
        </p:spPr>
        <p:txBody>
          <a:bodyPr wrap="square" rtlCol="0">
            <a:spAutoFit/>
          </a:bodyPr>
          <a:lstStyle/>
          <a:p>
            <a:pPr algn="ctr"/>
            <a:r>
              <a:rPr lang="ja-JP" altLang="en-US" sz="800" b="1" dirty="0">
                <a:solidFill>
                  <a:srgbClr val="FF0000"/>
                </a:solidFill>
              </a:rPr>
              <a:t>いいえ</a:t>
            </a:r>
            <a:endParaRPr lang="en-US" altLang="ja-JP" sz="800" b="1" dirty="0">
              <a:solidFill>
                <a:srgbClr val="FF0000"/>
              </a:solidFill>
            </a:endParaRPr>
          </a:p>
        </p:txBody>
      </p:sp>
      <p:sp>
        <p:nvSpPr>
          <p:cNvPr id="81" name="矢印: 右 80">
            <a:extLst>
              <a:ext uri="{FF2B5EF4-FFF2-40B4-BE49-F238E27FC236}">
                <a16:creationId xmlns:a16="http://schemas.microsoft.com/office/drawing/2014/main" id="{34F3CCE5-5465-4833-843F-9988F4686CA0}"/>
              </a:ext>
            </a:extLst>
          </p:cNvPr>
          <p:cNvSpPr/>
          <p:nvPr/>
        </p:nvSpPr>
        <p:spPr>
          <a:xfrm rot="5400000" flipV="1">
            <a:off x="4589946" y="8156827"/>
            <a:ext cx="327319" cy="100553"/>
          </a:xfrm>
          <a:prstGeom prst="rightArrow">
            <a:avLst>
              <a:gd name="adj1" fmla="val 32864"/>
              <a:gd name="adj2" fmla="val 94554"/>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3" name="テキスト ボックス 2">
            <a:extLst>
              <a:ext uri="{FF2B5EF4-FFF2-40B4-BE49-F238E27FC236}">
                <a16:creationId xmlns:a16="http://schemas.microsoft.com/office/drawing/2014/main" id="{EFE9FE23-5691-48C5-A447-BBDBD356F960}"/>
              </a:ext>
            </a:extLst>
          </p:cNvPr>
          <p:cNvSpPr txBox="1"/>
          <p:nvPr/>
        </p:nvSpPr>
        <p:spPr>
          <a:xfrm>
            <a:off x="67461" y="625134"/>
            <a:ext cx="1273983" cy="24622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kumimoji="1" lang="ja-JP" altLang="en-US" sz="1000" b="1" dirty="0"/>
              <a:t>ここからスタート</a:t>
            </a:r>
          </a:p>
        </p:txBody>
      </p:sp>
    </p:spTree>
    <p:extLst>
      <p:ext uri="{BB962C8B-B14F-4D97-AF65-F5344CB8AC3E}">
        <p14:creationId xmlns:p14="http://schemas.microsoft.com/office/powerpoint/2010/main" val="2708414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6006AD49-4731-4E8F-82A7-BDEA05FA4135}"/>
              </a:ext>
            </a:extLst>
          </p:cNvPr>
          <p:cNvPicPr>
            <a:picLocks noChangeAspect="1"/>
          </p:cNvPicPr>
          <p:nvPr/>
        </p:nvPicPr>
        <p:blipFill>
          <a:blip r:embed="rId2"/>
          <a:stretch>
            <a:fillRect/>
          </a:stretch>
        </p:blipFill>
        <p:spPr>
          <a:xfrm>
            <a:off x="252728" y="554174"/>
            <a:ext cx="6352543" cy="8797651"/>
          </a:xfrm>
          <a:prstGeom prst="rect">
            <a:avLst/>
          </a:prstGeom>
          <a:ln>
            <a:solidFill>
              <a:schemeClr val="tx1"/>
            </a:solidFill>
          </a:ln>
        </p:spPr>
      </p:pic>
      <p:sp>
        <p:nvSpPr>
          <p:cNvPr id="3" name="四角形: 角を丸くする 2">
            <a:extLst>
              <a:ext uri="{FF2B5EF4-FFF2-40B4-BE49-F238E27FC236}">
                <a16:creationId xmlns:a16="http://schemas.microsoft.com/office/drawing/2014/main" id="{F2BA6577-326A-4B01-B26B-D6400A2EB456}"/>
              </a:ext>
            </a:extLst>
          </p:cNvPr>
          <p:cNvSpPr/>
          <p:nvPr/>
        </p:nvSpPr>
        <p:spPr>
          <a:xfrm>
            <a:off x="214879" y="334845"/>
            <a:ext cx="1475907" cy="473698"/>
          </a:xfrm>
          <a:prstGeom prst="roundRect">
            <a:avLst/>
          </a:prstGeom>
          <a:solidFill>
            <a:schemeClr val="bg1"/>
          </a:solidFill>
          <a:ln w="38100" cap="flat" cmpd="sng" algn="ctr">
            <a:solidFill>
              <a:srgbClr val="FF0000"/>
            </a:solidFill>
            <a:prstDash val="solid"/>
            <a:round/>
            <a:headEnd type="none" w="med" len="med"/>
            <a:tailEnd type="none" w="med" len="med"/>
          </a:ln>
          <a:effectLst/>
        </p:spPr>
        <p:txBody>
          <a:bodyPr rot="0" spcFirstLastPara="0" vert="horz" wrap="square" lIns="91440" tIns="108000" rIns="91440" bIns="45720" numCol="1" spcCol="0" rtlCol="0" fromWordArt="0" anchor="ctr" anchorCtr="0" forceAA="0" compatLnSpc="1">
            <a:prstTxWarp prst="textNoShape">
              <a:avLst/>
            </a:prstTxWarp>
            <a:noAutofit/>
          </a:bodyPr>
          <a:lstStyle/>
          <a:p>
            <a:pPr algn="ctr"/>
            <a:r>
              <a:rPr kumimoji="1" lang="ja-JP" altLang="en-US" sz="2400" dirty="0">
                <a:latin typeface="メイリオ" panose="020B0604030504040204" pitchFamily="50" charset="-128"/>
                <a:ea typeface="メイリオ" panose="020B0604030504040204" pitchFamily="50" charset="-128"/>
              </a:rPr>
              <a:t>記入例</a:t>
            </a:r>
          </a:p>
        </p:txBody>
      </p:sp>
      <p:sp>
        <p:nvSpPr>
          <p:cNvPr id="4" name="四角形: 角を丸くする 3">
            <a:extLst>
              <a:ext uri="{FF2B5EF4-FFF2-40B4-BE49-F238E27FC236}">
                <a16:creationId xmlns:a16="http://schemas.microsoft.com/office/drawing/2014/main" id="{E2B43AFB-9F44-456F-850C-502F2A9920A0}"/>
              </a:ext>
            </a:extLst>
          </p:cNvPr>
          <p:cNvSpPr/>
          <p:nvPr/>
        </p:nvSpPr>
        <p:spPr>
          <a:xfrm>
            <a:off x="273370" y="1393821"/>
            <a:ext cx="6369751" cy="435192"/>
          </a:xfrm>
          <a:prstGeom prst="roundRect">
            <a:avLst/>
          </a:prstGeom>
          <a:noFill/>
          <a:ln w="38100">
            <a:solidFill>
              <a:srgbClr val="ED7D31"/>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kumimoji="1" lang="ja-JP" altLang="en-US" sz="2400" dirty="0">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E857B967-E2BE-41BA-81DE-8733A46DCBE7}"/>
              </a:ext>
            </a:extLst>
          </p:cNvPr>
          <p:cNvSpPr/>
          <p:nvPr/>
        </p:nvSpPr>
        <p:spPr>
          <a:xfrm>
            <a:off x="324770" y="1080985"/>
            <a:ext cx="1885951" cy="393700"/>
          </a:xfrm>
          <a:prstGeom prst="rect">
            <a:avLst/>
          </a:prstGeom>
          <a:solidFill>
            <a:schemeClr val="bg1"/>
          </a:solidFill>
          <a:ln w="38100" cap="flat" cmpd="sng" algn="ctr">
            <a:solidFill>
              <a:srgbClr val="ED7D31"/>
            </a:solidFill>
            <a:prstDash val="solid"/>
            <a:round/>
            <a:headEnd type="none" w="med" len="med"/>
            <a:tailEnd type="none" w="med" len="me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kumimoji="1" lang="ja-JP" altLang="en-US" sz="1400" b="1" dirty="0">
                <a:latin typeface="メイリオ" panose="020B0604030504040204" pitchFamily="50" charset="-128"/>
                <a:ea typeface="メイリオ" panose="020B0604030504040204" pitchFamily="50" charset="-128"/>
              </a:rPr>
              <a:t>１．</a:t>
            </a:r>
            <a:r>
              <a:rPr kumimoji="1" lang="ja-JP" altLang="en-US" sz="1400" dirty="0">
                <a:latin typeface="メイリオ" panose="020B0604030504040204" pitchFamily="50" charset="-128"/>
                <a:ea typeface="メイリオ" panose="020B0604030504040204" pitchFamily="50" charset="-128"/>
              </a:rPr>
              <a:t>必要事項を記入</a:t>
            </a:r>
          </a:p>
        </p:txBody>
      </p:sp>
      <p:cxnSp>
        <p:nvCxnSpPr>
          <p:cNvPr id="30" name="直線コネクタ 29">
            <a:extLst>
              <a:ext uri="{FF2B5EF4-FFF2-40B4-BE49-F238E27FC236}">
                <a16:creationId xmlns:a16="http://schemas.microsoft.com/office/drawing/2014/main" id="{2458F368-4E3F-4565-A033-70DBDFCC413E}"/>
              </a:ext>
            </a:extLst>
          </p:cNvPr>
          <p:cNvCxnSpPr>
            <a:cxnSpLocks/>
          </p:cNvCxnSpPr>
          <p:nvPr/>
        </p:nvCxnSpPr>
        <p:spPr>
          <a:xfrm flipH="1">
            <a:off x="5893873" y="3193810"/>
            <a:ext cx="1627" cy="201988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正方形/長方形 9">
            <a:extLst>
              <a:ext uri="{FF2B5EF4-FFF2-40B4-BE49-F238E27FC236}">
                <a16:creationId xmlns:a16="http://schemas.microsoft.com/office/drawing/2014/main" id="{36E8B125-F5E3-44DF-A7C0-C5D735C758C3}"/>
              </a:ext>
            </a:extLst>
          </p:cNvPr>
          <p:cNvSpPr/>
          <p:nvPr/>
        </p:nvSpPr>
        <p:spPr>
          <a:xfrm>
            <a:off x="324770" y="3574854"/>
            <a:ext cx="5249356" cy="1151779"/>
          </a:xfrm>
          <a:prstGeom prst="rect">
            <a:avLst/>
          </a:prstGeom>
          <a:solidFill>
            <a:schemeClr val="bg1"/>
          </a:solidFill>
          <a:ln w="38100" cap="flat" cmpd="sng" algn="ctr">
            <a:solidFill>
              <a:srgbClr val="FFC000"/>
            </a:solidFill>
            <a:prstDash val="solid"/>
            <a:round/>
            <a:headEnd type="none" w="med" len="med"/>
            <a:tailEnd type="none" w="med" len="me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9" name="四角形: 角を丸くする 8">
            <a:extLst>
              <a:ext uri="{FF2B5EF4-FFF2-40B4-BE49-F238E27FC236}">
                <a16:creationId xmlns:a16="http://schemas.microsoft.com/office/drawing/2014/main" id="{CF4CC314-D96F-402B-B5E7-1F87CACD6C2D}"/>
              </a:ext>
            </a:extLst>
          </p:cNvPr>
          <p:cNvSpPr/>
          <p:nvPr/>
        </p:nvSpPr>
        <p:spPr>
          <a:xfrm>
            <a:off x="280045" y="1882182"/>
            <a:ext cx="5249355" cy="1216822"/>
          </a:xfrm>
          <a:prstGeom prst="roundRect">
            <a:avLst/>
          </a:prstGeom>
          <a:noFill/>
          <a:ln w="38100">
            <a:solidFill>
              <a:srgbClr val="FFC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kumimoji="1" lang="ja-JP" altLang="en-US" sz="2400" dirty="0">
              <a:latin typeface="メイリオ" panose="020B0604030504040204" pitchFamily="50" charset="-128"/>
              <a:ea typeface="メイリオ" panose="020B0604030504040204" pitchFamily="50" charset="-128"/>
            </a:endParaRPr>
          </a:p>
        </p:txBody>
      </p:sp>
      <p:cxnSp>
        <p:nvCxnSpPr>
          <p:cNvPr id="19" name="直線コネクタ 18">
            <a:extLst>
              <a:ext uri="{FF2B5EF4-FFF2-40B4-BE49-F238E27FC236}">
                <a16:creationId xmlns:a16="http://schemas.microsoft.com/office/drawing/2014/main" id="{616670AB-265E-47AA-8F0D-41D41C741D74}"/>
              </a:ext>
            </a:extLst>
          </p:cNvPr>
          <p:cNvCxnSpPr>
            <a:cxnSpLocks/>
            <a:endCxn id="10" idx="0"/>
          </p:cNvCxnSpPr>
          <p:nvPr/>
        </p:nvCxnSpPr>
        <p:spPr>
          <a:xfrm>
            <a:off x="2949448" y="3165374"/>
            <a:ext cx="0" cy="40948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3FF18E1E-0DC1-451E-9398-157534F28898}"/>
              </a:ext>
            </a:extLst>
          </p:cNvPr>
          <p:cNvSpPr txBox="1"/>
          <p:nvPr/>
        </p:nvSpPr>
        <p:spPr>
          <a:xfrm>
            <a:off x="466439" y="3976291"/>
            <a:ext cx="5904939" cy="646331"/>
          </a:xfrm>
          <a:prstGeom prst="rect">
            <a:avLst/>
          </a:prstGeom>
          <a:noFill/>
        </p:spPr>
        <p:txBody>
          <a:bodyPr wrap="square" rtlCol="0">
            <a:spAutoFit/>
          </a:bodyPr>
          <a:lstStyle/>
          <a:p>
            <a:r>
              <a:rPr lang="ja-JP" altLang="en-US" sz="1200" dirty="0"/>
              <a:t>納品年月日　　　　➡　納品書・請求書 等</a:t>
            </a:r>
            <a:endParaRPr lang="en-US" altLang="ja-JP" sz="1200" dirty="0"/>
          </a:p>
          <a:p>
            <a:r>
              <a:rPr lang="ja-JP" altLang="en-US" sz="1200" dirty="0"/>
              <a:t>商品名　　　　　　➡　納品書・請求書・領収書 等</a:t>
            </a:r>
            <a:endParaRPr lang="en-US" altLang="ja-JP" sz="1200" dirty="0"/>
          </a:p>
          <a:p>
            <a:r>
              <a:rPr lang="ja-JP" altLang="en-US" sz="1200" dirty="0"/>
              <a:t>数量、支払金額　　➡　請求書・領収書・通帳 等</a:t>
            </a:r>
            <a:endParaRPr kumimoji="1" lang="en-US" altLang="ja-JP" sz="1200"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86F43229-F582-43EE-BB9B-4AE006318660}"/>
              </a:ext>
            </a:extLst>
          </p:cNvPr>
          <p:cNvSpPr txBox="1"/>
          <p:nvPr/>
        </p:nvSpPr>
        <p:spPr>
          <a:xfrm>
            <a:off x="342055" y="3654857"/>
            <a:ext cx="5558815" cy="307777"/>
          </a:xfrm>
          <a:prstGeom prst="rect">
            <a:avLst/>
          </a:prstGeom>
          <a:noFill/>
        </p:spPr>
        <p:txBody>
          <a:bodyPr wrap="square" rtlCol="0">
            <a:spAutoFit/>
          </a:bodyPr>
          <a:lstStyle/>
          <a:p>
            <a:r>
              <a:rPr kumimoji="1" lang="ja-JP" altLang="en-US" sz="1400" b="1" dirty="0">
                <a:latin typeface="メイリオ" panose="020B0604030504040204" pitchFamily="50" charset="-128"/>
                <a:ea typeface="メイリオ" panose="020B0604030504040204" pitchFamily="50" charset="-128"/>
              </a:rPr>
              <a:t>２．</a:t>
            </a:r>
            <a:r>
              <a:rPr kumimoji="1" lang="ja-JP" altLang="en-US" sz="1400" dirty="0">
                <a:latin typeface="メイリオ" panose="020B0604030504040204" pitchFamily="50" charset="-128"/>
                <a:ea typeface="メイリオ" panose="020B0604030504040204" pitchFamily="50" charset="-128"/>
              </a:rPr>
              <a:t>納品書、請求書等と内容が合致するように各項目を記入</a:t>
            </a:r>
          </a:p>
        </p:txBody>
      </p:sp>
      <p:sp>
        <p:nvSpPr>
          <p:cNvPr id="31" name="正方形/長方形 30">
            <a:extLst>
              <a:ext uri="{FF2B5EF4-FFF2-40B4-BE49-F238E27FC236}">
                <a16:creationId xmlns:a16="http://schemas.microsoft.com/office/drawing/2014/main" id="{B2D3D753-071A-4E03-80E4-324BEDDF88D3}"/>
              </a:ext>
            </a:extLst>
          </p:cNvPr>
          <p:cNvSpPr/>
          <p:nvPr/>
        </p:nvSpPr>
        <p:spPr>
          <a:xfrm>
            <a:off x="283924" y="5386662"/>
            <a:ext cx="6340272" cy="1652880"/>
          </a:xfrm>
          <a:prstGeom prst="rect">
            <a:avLst/>
          </a:prstGeom>
          <a:solidFill>
            <a:schemeClr val="bg1"/>
          </a:solidFill>
          <a:ln w="38100" cap="flat" cmpd="sng" algn="ctr">
            <a:solidFill>
              <a:srgbClr val="FF0000"/>
            </a:solidFill>
            <a:prstDash val="solid"/>
            <a:round/>
            <a:headEnd type="none" w="med" len="med"/>
            <a:tailEnd type="none" w="med" len="me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kumimoji="1" lang="ja-JP" altLang="en-US" sz="14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02B01731-B053-497D-88C4-554FBEE6F744}"/>
              </a:ext>
            </a:extLst>
          </p:cNvPr>
          <p:cNvSpPr txBox="1"/>
          <p:nvPr/>
        </p:nvSpPr>
        <p:spPr>
          <a:xfrm>
            <a:off x="342055" y="5421109"/>
            <a:ext cx="5558815" cy="307777"/>
          </a:xfrm>
          <a:prstGeom prst="rect">
            <a:avLst/>
          </a:prstGeom>
          <a:noFill/>
        </p:spPr>
        <p:txBody>
          <a:bodyPr wrap="square" rtlCol="0">
            <a:spAutoFit/>
          </a:bodyPr>
          <a:lstStyle/>
          <a:p>
            <a:r>
              <a:rPr kumimoji="1" lang="ja-JP" altLang="en-US" sz="1400" b="1" dirty="0">
                <a:latin typeface="メイリオ" panose="020B0604030504040204" pitchFamily="50" charset="-128"/>
                <a:ea typeface="メイリオ" panose="020B0604030504040204" pitchFamily="50" charset="-128"/>
              </a:rPr>
              <a:t>３．</a:t>
            </a:r>
            <a:r>
              <a:rPr kumimoji="1" lang="ja-JP" altLang="en-US" sz="1400" dirty="0">
                <a:latin typeface="メイリオ" panose="020B0604030504040204" pitchFamily="50" charset="-128"/>
                <a:ea typeface="メイリオ" panose="020B0604030504040204" pitchFamily="50" charset="-128"/>
              </a:rPr>
              <a:t>伝票・写真の確認欄を記入</a:t>
            </a:r>
          </a:p>
        </p:txBody>
      </p:sp>
      <p:sp>
        <p:nvSpPr>
          <p:cNvPr id="36" name="テキスト ボックス 35">
            <a:extLst>
              <a:ext uri="{FF2B5EF4-FFF2-40B4-BE49-F238E27FC236}">
                <a16:creationId xmlns:a16="http://schemas.microsoft.com/office/drawing/2014/main" id="{04D95C26-CD63-4538-8913-DEB331235138}"/>
              </a:ext>
            </a:extLst>
          </p:cNvPr>
          <p:cNvSpPr txBox="1"/>
          <p:nvPr/>
        </p:nvSpPr>
        <p:spPr>
          <a:xfrm>
            <a:off x="466439" y="5779976"/>
            <a:ext cx="6036267" cy="1384995"/>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・伝票欄には、⑷根拠書類に記載のある内容かどうかご確認後、〇を付けてください。</a:t>
            </a:r>
            <a:endParaRPr kumimoji="1" lang="en-US" altLang="ja-JP" sz="1200" dirty="0">
              <a:latin typeface="メイリオ" panose="020B0604030504040204" pitchFamily="50" charset="-128"/>
              <a:ea typeface="メイリオ" panose="020B0604030504040204" pitchFamily="50" charset="-128"/>
            </a:endParaRPr>
          </a:p>
          <a:p>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・写真欄には、「対象銘柄の一例」に記載がない銘柄を記入する際に、</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写真を撮影いただいているか ご確認後、〇を付けてください。</a:t>
            </a:r>
            <a:endParaRPr kumimoji="1" lang="en-US" altLang="ja-JP" sz="1200" dirty="0">
              <a:latin typeface="メイリオ" panose="020B0604030504040204" pitchFamily="50" charset="-128"/>
              <a:ea typeface="メイリオ" panose="020B0604030504040204" pitchFamily="50" charset="-128"/>
            </a:endParaRPr>
          </a:p>
          <a:p>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「対象銘柄の一例」に記載のある銘柄の場合は、不要と記載ください。</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a:t>
            </a:r>
            <a:endParaRPr kumimoji="1" lang="en-US" altLang="ja-JP" sz="1200" dirty="0">
              <a:latin typeface="メイリオ" panose="020B0604030504040204" pitchFamily="50" charset="-128"/>
              <a:ea typeface="メイリオ" panose="020B0604030504040204" pitchFamily="50" charset="-128"/>
            </a:endParaRPr>
          </a:p>
        </p:txBody>
      </p:sp>
      <p:sp>
        <p:nvSpPr>
          <p:cNvPr id="38" name="四角形: 角を丸くする 37">
            <a:extLst>
              <a:ext uri="{FF2B5EF4-FFF2-40B4-BE49-F238E27FC236}">
                <a16:creationId xmlns:a16="http://schemas.microsoft.com/office/drawing/2014/main" id="{F37A1682-0274-4FC3-9344-EC382E5CD375}"/>
              </a:ext>
            </a:extLst>
          </p:cNvPr>
          <p:cNvSpPr/>
          <p:nvPr/>
        </p:nvSpPr>
        <p:spPr>
          <a:xfrm>
            <a:off x="837129" y="8864870"/>
            <a:ext cx="4440392" cy="537657"/>
          </a:xfrm>
          <a:prstGeom prst="roundRect">
            <a:avLst/>
          </a:prstGeom>
          <a:noFill/>
          <a:ln w="38100" cap="flat" cmpd="sng" algn="ctr">
            <a:solidFill>
              <a:schemeClr val="accent4">
                <a:lumMod val="75000"/>
              </a:schemeClr>
            </a:solidFill>
            <a:prstDash val="solid"/>
            <a:round/>
            <a:headEnd type="none" w="med" len="med"/>
            <a:tailEnd type="none" w="med" len="me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latin typeface="メイリオ" panose="020B0604030504040204" pitchFamily="50" charset="-128"/>
              <a:ea typeface="メイリオ" panose="020B0604030504040204" pitchFamily="50" charset="-128"/>
            </a:endParaRPr>
          </a:p>
        </p:txBody>
      </p:sp>
      <p:cxnSp>
        <p:nvCxnSpPr>
          <p:cNvPr id="40" name="直線コネクタ 39">
            <a:extLst>
              <a:ext uri="{FF2B5EF4-FFF2-40B4-BE49-F238E27FC236}">
                <a16:creationId xmlns:a16="http://schemas.microsoft.com/office/drawing/2014/main" id="{ECD04BDD-C043-4D58-8579-BE2D323A22A5}"/>
              </a:ext>
            </a:extLst>
          </p:cNvPr>
          <p:cNvCxnSpPr>
            <a:cxnSpLocks/>
          </p:cNvCxnSpPr>
          <p:nvPr/>
        </p:nvCxnSpPr>
        <p:spPr>
          <a:xfrm>
            <a:off x="3161635" y="8511566"/>
            <a:ext cx="0" cy="353304"/>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41" name="正方形/長方形 40">
            <a:extLst>
              <a:ext uri="{FF2B5EF4-FFF2-40B4-BE49-F238E27FC236}">
                <a16:creationId xmlns:a16="http://schemas.microsoft.com/office/drawing/2014/main" id="{6E97666C-2882-4D37-8F1B-0FC57F3B8880}"/>
              </a:ext>
            </a:extLst>
          </p:cNvPr>
          <p:cNvSpPr/>
          <p:nvPr/>
        </p:nvSpPr>
        <p:spPr>
          <a:xfrm>
            <a:off x="280045" y="7622268"/>
            <a:ext cx="6250187" cy="902457"/>
          </a:xfrm>
          <a:prstGeom prst="rect">
            <a:avLst/>
          </a:prstGeom>
          <a:solidFill>
            <a:schemeClr val="bg1"/>
          </a:solidFill>
          <a:ln w="38100" cap="flat" cmpd="sng" algn="ctr">
            <a:solidFill>
              <a:schemeClr val="accent4">
                <a:lumMod val="75000"/>
              </a:schemeClr>
            </a:solidFill>
            <a:prstDash val="solid"/>
            <a:round/>
            <a:headEnd type="none" w="med" len="med"/>
            <a:tailEnd type="none" w="med" len="med"/>
          </a:ln>
          <a:effectLst/>
        </p:spPr>
        <p:txBody>
          <a:bodyPr rot="0" spcFirstLastPara="0" vert="horz" wrap="square" lIns="91440" tIns="45720" rIns="91440" bIns="45720" numCol="1" spcCol="0" rtlCol="0" fromWordArt="0" anchor="b" anchorCtr="0" forceAA="0" compatLnSpc="1">
            <a:prstTxWarp prst="textNoShape">
              <a:avLst/>
            </a:prstTxWarp>
            <a:noAutofit/>
          </a:bodyPr>
          <a:lstStyle/>
          <a:p>
            <a:r>
              <a:rPr kumimoji="1" lang="ja-JP" altLang="en-US" sz="1400" b="1" dirty="0">
                <a:latin typeface="メイリオ" panose="020B0604030504040204" pitchFamily="50" charset="-128"/>
                <a:ea typeface="メイリオ" panose="020B0604030504040204" pitchFamily="50" charset="-128"/>
              </a:rPr>
              <a:t>４．</a:t>
            </a:r>
            <a:r>
              <a:rPr kumimoji="1" lang="ja-JP" altLang="en-US" sz="1400" dirty="0">
                <a:latin typeface="メイリオ" panose="020B0604030504040204" pitchFamily="50" charset="-128"/>
                <a:ea typeface="メイリオ" panose="020B0604030504040204" pitchFamily="50" charset="-128"/>
              </a:rPr>
              <a:t>対象経費の合計を記入　助成金額は記入不要</a:t>
            </a:r>
            <a:endParaRPr kumimoji="1" lang="en-US" altLang="ja-JP" sz="1400" dirty="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　・助成金額</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対象経費</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対象経費</a:t>
            </a:r>
            <a:r>
              <a:rPr kumimoji="1"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価格上昇率</a:t>
            </a:r>
            <a:r>
              <a:rPr kumimoji="1" lang="en-US" altLang="ja-JP" sz="1400" dirty="0">
                <a:latin typeface="メイリオ" panose="020B0604030504040204" pitchFamily="50" charset="-128"/>
                <a:ea typeface="メイリオ" panose="020B0604030504040204" pitchFamily="50" charset="-128"/>
              </a:rPr>
              <a:t>1.5))×0.5</a:t>
            </a:r>
            <a:r>
              <a:rPr kumimoji="1" lang="ja-JP" altLang="en-US" sz="1400" dirty="0">
                <a:latin typeface="メイリオ" panose="020B0604030504040204" pitchFamily="50" charset="-128"/>
                <a:ea typeface="メイリオ" panose="020B0604030504040204" pitchFamily="50" charset="-128"/>
              </a:rPr>
              <a:t>以内 にて</a:t>
            </a:r>
            <a:endParaRPr kumimoji="1" lang="en-US" altLang="ja-JP" sz="1400" dirty="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　　計算されます。</a:t>
            </a:r>
            <a:r>
              <a:rPr lang="en-US" altLang="ja-JP" sz="1400" kern="0" dirty="0">
                <a:solidFill>
                  <a:schemeClr val="tx1"/>
                </a:solidFill>
                <a:latin typeface="メイリオ" panose="020B0604030504040204" pitchFamily="50" charset="-128"/>
                <a:ea typeface="メイリオ" panose="020B0604030504040204" pitchFamily="50" charset="-128"/>
                <a:cs typeface="Generic4-Regular"/>
              </a:rPr>
              <a:t> (</a:t>
            </a:r>
            <a:r>
              <a:rPr lang="ja-JP" altLang="en-US" sz="1400" kern="0" dirty="0">
                <a:solidFill>
                  <a:schemeClr val="tx1"/>
                </a:solidFill>
                <a:latin typeface="メイリオ" panose="020B0604030504040204" pitchFamily="50" charset="-128"/>
                <a:ea typeface="メイリオ" panose="020B0604030504040204" pitchFamily="50" charset="-128"/>
                <a:cs typeface="Generic4-Regular"/>
              </a:rPr>
              <a:t>対象経費の約</a:t>
            </a:r>
            <a:r>
              <a:rPr lang="en-US" altLang="ja-JP" sz="1400" kern="0" dirty="0">
                <a:latin typeface="メイリオ" panose="020B0604030504040204" pitchFamily="50" charset="-128"/>
                <a:ea typeface="メイリオ" panose="020B0604030504040204" pitchFamily="50" charset="-128"/>
                <a:cs typeface="Generic4-Regular"/>
              </a:rPr>
              <a:t>16</a:t>
            </a:r>
            <a:r>
              <a:rPr lang="en-US" altLang="ja-JP" sz="1400" kern="0" dirty="0">
                <a:solidFill>
                  <a:schemeClr val="tx1"/>
                </a:solidFill>
                <a:latin typeface="メイリオ" panose="020B0604030504040204" pitchFamily="50" charset="-128"/>
                <a:ea typeface="メイリオ" panose="020B0604030504040204" pitchFamily="50" charset="-128"/>
                <a:cs typeface="Generic4-Regular"/>
              </a:rPr>
              <a:t>%)</a:t>
            </a:r>
            <a:endParaRPr kumimoji="1" lang="ja-JP" altLang="en-US" sz="1400" dirty="0">
              <a:latin typeface="メイリオ" panose="020B0604030504040204" pitchFamily="50" charset="-128"/>
              <a:ea typeface="メイリオ" panose="020B0604030504040204" pitchFamily="50" charset="-128"/>
            </a:endParaRPr>
          </a:p>
        </p:txBody>
      </p:sp>
      <p:sp>
        <p:nvSpPr>
          <p:cNvPr id="32" name="四角形: 角を丸くする 31">
            <a:extLst>
              <a:ext uri="{FF2B5EF4-FFF2-40B4-BE49-F238E27FC236}">
                <a16:creationId xmlns:a16="http://schemas.microsoft.com/office/drawing/2014/main" id="{AD0B7E6F-B8EA-4C46-BF98-39277A722C95}"/>
              </a:ext>
            </a:extLst>
          </p:cNvPr>
          <p:cNvSpPr/>
          <p:nvPr/>
        </p:nvSpPr>
        <p:spPr>
          <a:xfrm>
            <a:off x="5645104" y="1882181"/>
            <a:ext cx="523876" cy="1284316"/>
          </a:xfrm>
          <a:prstGeom prst="roundRect">
            <a:avLst/>
          </a:prstGeom>
          <a:noFill/>
          <a:ln w="38100">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kumimoji="1" lang="ja-JP" altLang="en-US" sz="2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906217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8100" cap="flat" cmpd="sng" algn="ctr">
          <a:solidFill>
            <a:srgbClr val="ED7D31"/>
          </a:solidFill>
          <a:prstDash val="solid"/>
          <a:round/>
          <a:headEnd type="none" w="med" len="med"/>
          <a:tailEnd type="none" w="med" len="med"/>
        </a:ln>
        <a:effectLst/>
      </a:spPr>
      <a:bodyPr rot="0" spcFirstLastPara="0" vert="horz" wrap="square" lIns="91440" tIns="45720" rIns="91440" bIns="45720" numCol="1" spcCol="0" rtlCol="0" fromWordArt="0" anchor="ctr" anchorCtr="0" forceAA="0" compatLnSpc="1">
        <a:prstTxWarp prst="textNoShape">
          <a:avLst/>
        </a:prstTxWarp>
        <a:noAutofit/>
      </a:bodyPr>
      <a:lstStyle>
        <a:defPPr algn="ctr">
          <a:defRPr dirty="0" smtClean="0">
            <a:latin typeface="メイリオ" panose="020B0604030504040204" pitchFamily="50" charset="-128"/>
            <a:ea typeface="メイリオ" panose="020B0604030504040204" pitchFamily="50" charset="-128"/>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2287</TotalTime>
  <Words>2015</Words>
  <Application>Microsoft Office PowerPoint</Application>
  <PresentationFormat>A4 210 x 297 mm</PresentationFormat>
  <Paragraphs>235</Paragraphs>
  <Slides>5</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5</vt:i4>
      </vt:variant>
    </vt:vector>
  </HeadingPairs>
  <TitlesOfParts>
    <vt:vector size="13" baseType="lpstr">
      <vt:lpstr>メイリオ</vt:lpstr>
      <vt:lpstr>游ゴシック</vt:lpstr>
      <vt:lpstr>游明朝</vt:lpstr>
      <vt:lpstr>Arial</vt:lpstr>
      <vt:lpstr>Calibri</vt:lpstr>
      <vt:lpstr>Calibri Light</vt:lpstr>
      <vt:lpstr>Office テーマ</vt:lpstr>
      <vt:lpstr>1_Office テーマ</vt:lpstr>
      <vt:lpstr>『伊勢崎市肥料価格高騰対策助成金事業』</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『伊勢崎市肥料価格高騰対策助成金事業』</dc:title>
  <dc:creator>田中 和昌</dc:creator>
  <cp:lastModifiedBy>深澤 希</cp:lastModifiedBy>
  <cp:revision>134</cp:revision>
  <cp:lastPrinted>2025-09-19T06:35:00Z</cp:lastPrinted>
  <dcterms:created xsi:type="dcterms:W3CDTF">2025-06-11T05:27:54Z</dcterms:created>
  <dcterms:modified xsi:type="dcterms:W3CDTF">2026-09-18T04:41:07Z</dcterms:modified>
</cp:coreProperties>
</file>